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53"/>
  </p:notesMasterIdLst>
  <p:sldIdLst>
    <p:sldId id="256" r:id="rId2"/>
    <p:sldId id="796" r:id="rId3"/>
    <p:sldId id="600" r:id="rId4"/>
    <p:sldId id="798" r:id="rId5"/>
    <p:sldId id="1030" r:id="rId6"/>
    <p:sldId id="1031" r:id="rId7"/>
    <p:sldId id="1032" r:id="rId8"/>
    <p:sldId id="1033" r:id="rId9"/>
    <p:sldId id="1034" r:id="rId10"/>
    <p:sldId id="1035" r:id="rId11"/>
    <p:sldId id="1036" r:id="rId12"/>
    <p:sldId id="1037" r:id="rId13"/>
    <p:sldId id="1038" r:id="rId14"/>
    <p:sldId id="1039" r:id="rId15"/>
    <p:sldId id="1040" r:id="rId16"/>
    <p:sldId id="1041" r:id="rId17"/>
    <p:sldId id="1042" r:id="rId18"/>
    <p:sldId id="1043" r:id="rId19"/>
    <p:sldId id="1044" r:id="rId20"/>
    <p:sldId id="1045" r:id="rId21"/>
    <p:sldId id="1046" r:id="rId22"/>
    <p:sldId id="1047" r:id="rId23"/>
    <p:sldId id="1048" r:id="rId24"/>
    <p:sldId id="1049" r:id="rId25"/>
    <p:sldId id="1050" r:id="rId26"/>
    <p:sldId id="1051" r:id="rId27"/>
    <p:sldId id="1052" r:id="rId28"/>
    <p:sldId id="1053" r:id="rId29"/>
    <p:sldId id="1054" r:id="rId30"/>
    <p:sldId id="1055" r:id="rId31"/>
    <p:sldId id="1056" r:id="rId32"/>
    <p:sldId id="1057" r:id="rId33"/>
    <p:sldId id="1058" r:id="rId34"/>
    <p:sldId id="1059" r:id="rId35"/>
    <p:sldId id="1060" r:id="rId36"/>
    <p:sldId id="1061" r:id="rId37"/>
    <p:sldId id="1062" r:id="rId38"/>
    <p:sldId id="1063" r:id="rId39"/>
    <p:sldId id="1064" r:id="rId40"/>
    <p:sldId id="1065" r:id="rId41"/>
    <p:sldId id="1066" r:id="rId42"/>
    <p:sldId id="1067" r:id="rId43"/>
    <p:sldId id="1068" r:id="rId44"/>
    <p:sldId id="1069" r:id="rId45"/>
    <p:sldId id="1070" r:id="rId46"/>
    <p:sldId id="1071" r:id="rId47"/>
    <p:sldId id="1072" r:id="rId48"/>
    <p:sldId id="1073" r:id="rId49"/>
    <p:sldId id="1074" r:id="rId50"/>
    <p:sldId id="1075" r:id="rId51"/>
    <p:sldId id="1076" r:id="rId5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CD52"/>
    <a:srgbClr val="848895"/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8"/>
    <p:restoredTop sz="93333" autoAdjust="0"/>
  </p:normalViewPr>
  <p:slideViewPr>
    <p:cSldViewPr snapToGrid="0" snapToObjects="1">
      <p:cViewPr>
        <p:scale>
          <a:sx n="109" d="100"/>
          <a:sy n="109" d="100"/>
        </p:scale>
        <p:origin x="432" y="14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57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25" y="1066800"/>
            <a:ext cx="49244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12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25" y="1066800"/>
            <a:ext cx="49244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84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4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1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5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9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195" indent="0">
              <a:buFontTx/>
              <a:buNone/>
              <a:defRPr/>
            </a:lvl2pPr>
            <a:lvl3pPr marL="914391" indent="0">
              <a:buFontTx/>
              <a:buNone/>
              <a:defRPr/>
            </a:lvl3pPr>
            <a:lvl4pPr marL="1371586" indent="0">
              <a:buFontTx/>
              <a:buNone/>
              <a:defRPr/>
            </a:lvl4pPr>
            <a:lvl5pPr marL="1828782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1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9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9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2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2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1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195" indent="0">
              <a:buFontTx/>
              <a:buNone/>
              <a:defRPr/>
            </a:lvl2pPr>
            <a:lvl3pPr marL="914391" indent="0">
              <a:buFontTx/>
              <a:buNone/>
              <a:defRPr/>
            </a:lvl3pPr>
            <a:lvl4pPr marL="1371586" indent="0">
              <a:buFontTx/>
              <a:buNone/>
              <a:defRPr/>
            </a:lvl4pPr>
            <a:lvl5pPr marL="1828782" indent="0">
              <a:buFontTx/>
              <a:buNone/>
              <a:defRPr/>
            </a:lvl5pPr>
          </a:lstStyle>
          <a:p>
            <a:pPr lvl="0"/>
            <a:r>
              <a:rPr lang="fi-FI" dirty="0"/>
              <a:t>URL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email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2830"/>
            <a:ext cx="8668182" cy="598454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/>
              <a:t>A </a:t>
            </a:r>
            <a:r>
              <a:rPr lang="fi-FI" dirty="0" err="1"/>
              <a:t>goodbye</a:t>
            </a:r>
            <a:r>
              <a:rPr lang="fi-FI" dirty="0"/>
              <a:t> </a:t>
            </a:r>
            <a:r>
              <a:rPr lang="fi-FI" dirty="0" err="1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8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br>
              <a:rPr lang="fi-FI" dirty="0"/>
            </a:br>
            <a:r>
              <a:rPr lang="fi-FI" dirty="0" err="1"/>
              <a:t>using</a:t>
            </a:r>
            <a:r>
              <a:rPr lang="fi-FI" dirty="0"/>
              <a:t> with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5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9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195" indent="0">
              <a:buFontTx/>
              <a:buNone/>
              <a:defRPr/>
            </a:lvl2pPr>
            <a:lvl3pPr marL="914391" indent="0">
              <a:buFontTx/>
              <a:buNone/>
              <a:defRPr/>
            </a:lvl3pPr>
            <a:lvl4pPr marL="1371586" indent="0">
              <a:buFontTx/>
              <a:buNone/>
              <a:defRPr/>
            </a:lvl4pPr>
            <a:lvl5pPr marL="1828782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4" y="1370838"/>
            <a:ext cx="8726471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5" y="1370838"/>
            <a:ext cx="2719103" cy="3784986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2" y="1370838"/>
            <a:ext cx="2719103" cy="3784986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9" y="1370838"/>
            <a:ext cx="2719103" cy="3784986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6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6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66773"/>
            <a:ext cx="8668182" cy="598454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Separator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6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6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30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39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8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9" y="1371006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5" y="2113086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2" y="2113086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195" indent="0" algn="ctr">
              <a:spcBef>
                <a:spcPts val="0"/>
              </a:spcBef>
              <a:buFontTx/>
              <a:buNone/>
              <a:defRPr/>
            </a:lvl2pPr>
            <a:lvl3pPr marL="914391" indent="0" algn="ctr">
              <a:spcBef>
                <a:spcPts val="0"/>
              </a:spcBef>
              <a:buFontTx/>
              <a:buNone/>
              <a:defRPr/>
            </a:lvl3pPr>
            <a:lvl4pPr marL="1371586" indent="0" algn="ctr">
              <a:spcBef>
                <a:spcPts val="0"/>
              </a:spcBef>
              <a:buFontTx/>
              <a:buNone/>
              <a:defRPr/>
            </a:lvl4pPr>
            <a:lvl5pPr marL="1828782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6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195" indent="0" algn="ctr">
              <a:buFontTx/>
              <a:buNone/>
              <a:defRPr/>
            </a:lvl2pPr>
            <a:lvl3pPr marL="914391" indent="0" algn="ctr">
              <a:buFontTx/>
              <a:buNone/>
              <a:defRPr/>
            </a:lvl3pPr>
            <a:lvl4pPr marL="1371586" indent="0" algn="ctr">
              <a:buFontTx/>
              <a:buNone/>
              <a:defRPr/>
            </a:lvl4pPr>
            <a:lvl5pPr marL="1828782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hf hdr="0" dt="0"/>
  <p:txStyles>
    <p:titleStyle>
      <a:lvl1pPr algn="l" defTabSz="457195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897" indent="-342897" algn="l" defTabSz="457195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43" indent="-285747" algn="l" defTabSz="457195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2989" indent="-228598" algn="l" defTabSz="45719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184" indent="-228598" algn="l" defTabSz="45719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379" indent="-228598" algn="l" defTabSz="45719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575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8" algn="l" defTabSz="45719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6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developer.android.com/studio/debug/dev-options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Mobile Edition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>
                <a:ea typeface="MS PGothic" charset="0"/>
              </a:rPr>
              <a:t>January 2018</a:t>
            </a:r>
          </a:p>
          <a:p>
            <a:r>
              <a:rPr lang="en-US" spc="0" dirty="0">
                <a:ea typeface="MS PGothic" charset="0"/>
              </a:rPr>
              <a:t>Based on </a:t>
            </a:r>
            <a:r>
              <a:rPr lang="en-US" spc="0" dirty="0" err="1">
                <a:ea typeface="MS PGothic" charset="0"/>
              </a:rPr>
              <a:t>Qt</a:t>
            </a:r>
            <a:r>
              <a:rPr lang="en-US" spc="0" dirty="0">
                <a:ea typeface="MS PGothic" charset="0"/>
              </a:rPr>
              <a:t> 5.10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N.N.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Qt</a:t>
            </a:r>
            <a:r>
              <a:rPr lang="en-US" dirty="0"/>
              <a:t> in Mobile Platforms</a:t>
            </a:r>
            <a:endParaRPr lang="en-US" dirty="0"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554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in Mobile Platforms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Qt</a:t>
            </a:r>
            <a:r>
              <a:rPr lang="en-US" dirty="0"/>
              <a:t> Company objectives in terms of mobility</a:t>
            </a:r>
          </a:p>
          <a:p>
            <a:pPr lvl="1">
              <a:defRPr/>
            </a:pPr>
            <a:r>
              <a:rPr lang="en-US" dirty="0"/>
              <a:t>Support </a:t>
            </a:r>
            <a:r>
              <a:rPr lang="en-US" dirty="0" err="1"/>
              <a:t>Qt</a:t>
            </a:r>
            <a:r>
              <a:rPr lang="en-US" dirty="0"/>
              <a:t> in major mobile platforms</a:t>
            </a:r>
          </a:p>
          <a:p>
            <a:pPr lvl="1">
              <a:defRPr/>
            </a:pPr>
            <a:r>
              <a:rPr lang="en-US" dirty="0"/>
              <a:t>Provide developers with cross-platform rather than native APIs</a:t>
            </a:r>
          </a:p>
          <a:p>
            <a:pPr lvl="1">
              <a:defRPr/>
            </a:pPr>
            <a:r>
              <a:rPr lang="en-US" dirty="0"/>
              <a:t>Minimize feature parity between platforms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Technology partners, such as V-Play (https://v-</a:t>
            </a:r>
            <a:r>
              <a:rPr lang="en-US" dirty="0" err="1"/>
              <a:t>play.net</a:t>
            </a:r>
            <a:r>
              <a:rPr lang="en-US" dirty="0"/>
              <a:t>) extend the mobile offering</a:t>
            </a:r>
          </a:p>
          <a:p>
            <a:pPr lvl="1">
              <a:defRPr/>
            </a:pPr>
            <a:r>
              <a:rPr lang="en-US" dirty="0"/>
              <a:t>Mobile games</a:t>
            </a:r>
          </a:p>
          <a:p>
            <a:pPr lvl="1">
              <a:defRPr/>
            </a:pPr>
            <a:r>
              <a:rPr lang="en-US" dirty="0"/>
              <a:t>Mobile apps</a:t>
            </a:r>
          </a:p>
          <a:p>
            <a:pPr lvl="1">
              <a:defRPr/>
            </a:pPr>
            <a:r>
              <a:rPr lang="en-US" dirty="0"/>
              <a:t>Additional mobile APIs</a:t>
            </a:r>
          </a:p>
          <a:p>
            <a:pPr lvl="1">
              <a:defRPr/>
            </a:pPr>
            <a:r>
              <a:rPr lang="en-US" dirty="0"/>
              <a:t>For example V-Play https://v-</a:t>
            </a:r>
            <a:r>
              <a:rPr lang="en-US" dirty="0" err="1"/>
              <a:t>play.net</a:t>
            </a:r>
            <a:r>
              <a:rPr lang="en-US" dirty="0"/>
              <a:t> </a:t>
            </a:r>
          </a:p>
          <a:p>
            <a:pPr marL="267890" lvl="1" indent="0">
              <a:buNone/>
              <a:defRPr/>
            </a:pP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2C90422-0BBE-4341-A521-35B25FE8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5711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Parity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Low between mobile platforms, but some features missing in some platforms</a:t>
            </a:r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Lacking features in mobile platforms </a:t>
            </a:r>
          </a:p>
          <a:p>
            <a:pPr marL="267890" lvl="1" indent="0">
              <a:buNone/>
              <a:defRPr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06A4DF-0A6E-3F45-9B72-F6F0C92629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2456" y="2533464"/>
          <a:ext cx="7857978" cy="19735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19326">
                  <a:extLst>
                    <a:ext uri="{9D8B030D-6E8A-4147-A177-3AD203B41FA5}">
                      <a16:colId xmlns:a16="http://schemas.microsoft.com/office/drawing/2014/main" val="1177713932"/>
                    </a:ext>
                  </a:extLst>
                </a:gridCol>
                <a:gridCol w="2619326">
                  <a:extLst>
                    <a:ext uri="{9D8B030D-6E8A-4147-A177-3AD203B41FA5}">
                      <a16:colId xmlns:a16="http://schemas.microsoft.com/office/drawing/2014/main" val="942292056"/>
                    </a:ext>
                  </a:extLst>
                </a:gridCol>
                <a:gridCol w="2619326">
                  <a:extLst>
                    <a:ext uri="{9D8B030D-6E8A-4147-A177-3AD203B41FA5}">
                      <a16:colId xmlns:a16="http://schemas.microsoft.com/office/drawing/2014/main" val="26424933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UWP/WinRT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Android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185821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Accessibility on WinRT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Classic BT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Multimedia widgets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388704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BT LE Peripheral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Qt</a:t>
                      </a:r>
                      <a:r>
                        <a:rPr lang="en-US" sz="1400" dirty="0"/>
                        <a:t> Quick dialogs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77327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Print support on UWP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392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UWP style for widgets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53875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Multimedia – video recording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3769523"/>
                  </a:ext>
                </a:extLst>
              </a:tr>
              <a:tr h="27813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Supported sensors are device/platform dependent 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718332"/>
                  </a:ext>
                </a:extLst>
              </a:tr>
            </a:tbl>
          </a:graphicData>
        </a:graphic>
      </p:graphicFrame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077B183-1F5E-9549-8BEA-8F0F15905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2302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User Experience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Although </a:t>
            </a:r>
            <a:r>
              <a:rPr lang="en-US" dirty="0" err="1"/>
              <a:t>Qt</a:t>
            </a:r>
            <a:r>
              <a:rPr lang="en-US" dirty="0"/>
              <a:t> apps cab be built to mobile platforms, they seldom provide an optimal mobile UX without any changes</a:t>
            </a:r>
          </a:p>
          <a:p>
            <a:r>
              <a:rPr lang="en-US" dirty="0"/>
              <a:t>Make UI controls large enough</a:t>
            </a:r>
          </a:p>
          <a:p>
            <a:r>
              <a:rPr lang="en-US" dirty="0"/>
              <a:t>Create a layout and content for small screens</a:t>
            </a:r>
          </a:p>
          <a:p>
            <a:r>
              <a:rPr lang="en-US" dirty="0"/>
              <a:t>Design text input with the native virtual keyboard in mind</a:t>
            </a:r>
          </a:p>
          <a:p>
            <a:pPr lvl="1"/>
            <a:r>
              <a:rPr lang="en-US" dirty="0"/>
              <a:t>Should a user see the control behind the virtual keyboard, for example?</a:t>
            </a:r>
          </a:p>
          <a:p>
            <a:r>
              <a:rPr lang="en-US" dirty="0"/>
              <a:t>Design for multiple screen sizes and orientations </a:t>
            </a:r>
          </a:p>
          <a:p>
            <a:r>
              <a:rPr lang="en-US" dirty="0"/>
              <a:t>Design intuitive navigation</a:t>
            </a:r>
          </a:p>
          <a:p>
            <a:r>
              <a:rPr lang="en-US" dirty="0"/>
              <a:t>Save battery </a:t>
            </a:r>
          </a:p>
          <a:p>
            <a:pPr lvl="1"/>
            <a:r>
              <a:rPr lang="en-US" dirty="0"/>
              <a:t>Normally, you should not read sensors, when the application is in the background </a:t>
            </a:r>
          </a:p>
          <a:p>
            <a:r>
              <a:rPr lang="en-US" dirty="0"/>
              <a:t>Keep UI responsive </a:t>
            </a:r>
          </a:p>
          <a:p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F8708B1-2261-E547-8160-B09A1F76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3608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Lifecycle and Persistent 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Qt</a:t>
            </a:r>
            <a:r>
              <a:rPr lang="en-US" dirty="0"/>
              <a:t> applications behave like native mobile apps</a:t>
            </a:r>
          </a:p>
          <a:p>
            <a:r>
              <a:rPr lang="en-US" dirty="0"/>
              <a:t>Suspended application can be removed from the memory in case of out of memory </a:t>
            </a:r>
          </a:p>
          <a:p>
            <a:r>
              <a:rPr lang="en-US" dirty="0"/>
              <a:t>Applications are suspended, when the user switches to another app using a home or similar button</a:t>
            </a:r>
          </a:p>
          <a:p>
            <a:pPr lvl="1"/>
            <a:r>
              <a:rPr lang="en-US" dirty="0"/>
              <a:t>However, in iOS apps can collect data using </a:t>
            </a:r>
            <a:r>
              <a:rPr lang="en-US" dirty="0" err="1"/>
              <a:t>Qt</a:t>
            </a:r>
            <a:r>
              <a:rPr lang="en-US" dirty="0"/>
              <a:t> Positioning while in background  </a:t>
            </a:r>
          </a:p>
          <a:p>
            <a:endParaRPr lang="en-US" dirty="0"/>
          </a:p>
          <a:p>
            <a:r>
              <a:rPr lang="en-US" dirty="0"/>
              <a:t>Native states are mapped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ApplicationStates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enumeration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68C4233-978C-5E44-AF37-BCC1019D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5938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States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ApplicationActive</a:t>
            </a:r>
            <a:r>
              <a:rPr lang="en-US" dirty="0"/>
              <a:t> – foreground top-most focused application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ApplicationInactive</a:t>
            </a:r>
            <a:r>
              <a:rPr lang="en-US" dirty="0"/>
              <a:t> – application is visible, but not in the foreground </a:t>
            </a:r>
          </a:p>
          <a:p>
            <a:pPr lvl="1"/>
            <a:r>
              <a:rPr lang="en-US" dirty="0"/>
              <a:t>Pause or stop video playback, games, animations, and sensors – i.e. stop using CPU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ApplicationSuspended</a:t>
            </a:r>
            <a:r>
              <a:rPr lang="en-US" dirty="0"/>
              <a:t> – application is about to suspend and not visible </a:t>
            </a:r>
          </a:p>
          <a:p>
            <a:pPr lvl="1"/>
            <a:r>
              <a:rPr lang="en-US" dirty="0"/>
              <a:t>User presses Home Screen button and navigates to another application </a:t>
            </a:r>
          </a:p>
          <a:p>
            <a:pPr lvl="1"/>
            <a:r>
              <a:rPr lang="en-US" dirty="0"/>
              <a:t>Save app state into a persistent storage, if needed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QSettings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this state, app may be removed from the memory at any time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ApplicationHidden</a:t>
            </a:r>
            <a:r>
              <a:rPr lang="en-US" dirty="0"/>
              <a:t> – background application</a:t>
            </a:r>
          </a:p>
          <a:p>
            <a:pPr lvl="1"/>
            <a:endParaRPr lang="en-US" dirty="0"/>
          </a:p>
          <a:p>
            <a:r>
              <a:rPr lang="en-US" dirty="0"/>
              <a:t>Use, e.g. Android services for background services, which must run, even though the application exists </a:t>
            </a:r>
          </a:p>
          <a:p>
            <a:pPr lvl="1"/>
            <a:r>
              <a:rPr lang="en-US" dirty="0"/>
              <a:t>A separate process, logging GPS location, detecting NFC tags, waiting for social media notifications 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B4A5EC7-EB80-1540-88E5-CCB070D8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19601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Qt</a:t>
            </a:r>
            <a:r>
              <a:rPr lang="en-US" dirty="0"/>
              <a:t> provides </a:t>
            </a:r>
            <a:r>
              <a:rPr lang="en-US" dirty="0" err="1"/>
              <a:t>enums</a:t>
            </a:r>
            <a:r>
              <a:rPr lang="en-US" dirty="0"/>
              <a:t> to implement platform or orientation-based variations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More detailed information, like major and minor version numbers is provided by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QOperatingSystemInformation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Easy to check, if the OS matches with any of the given types -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isAnyOfType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initializer:list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OSType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&gt;) 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77977" y="1719163"/>
            <a:ext cx="8209304" cy="54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323354">
              <a:buClr>
                <a:srgbClr val="328930"/>
              </a:buClr>
              <a:buSzPct val="100000"/>
            </a:pPr>
            <a:r>
              <a:rPr lang="en-US" sz="1125" kern="0" dirty="0">
                <a:solidFill>
                  <a:srgbClr val="800000"/>
                </a:solidFill>
              </a:rPr>
              <a:t>orientation</a:t>
            </a:r>
            <a:r>
              <a:rPr lang="en-US" sz="1125" kern="0" dirty="0">
                <a:solidFill>
                  <a:srgbClr val="35322F"/>
                </a:solidFill>
              </a:rPr>
              <a:t>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(</a:t>
            </a:r>
            <a:r>
              <a:rPr lang="en-US" sz="1125" i="1" kern="0" dirty="0" err="1">
                <a:solidFill>
                  <a:srgbClr val="0055AF"/>
                </a:solidFill>
              </a:rPr>
              <a:t>Qt</a:t>
            </a:r>
            <a:r>
              <a:rPr lang="en-US" sz="1125" kern="0" dirty="0" err="1">
                <a:solidFill>
                  <a:srgbClr val="35322F"/>
                </a:solidFill>
              </a:rPr>
              <a:t>.platform.os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===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“android"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||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</a:p>
          <a:p>
            <a:pPr indent="-323354">
              <a:buClr>
                <a:srgbClr val="328930"/>
              </a:buClr>
              <a:buSzPct val="100000"/>
            </a:pPr>
            <a:r>
              <a:rPr lang="en-US" sz="1125" i="1" kern="0" dirty="0">
                <a:solidFill>
                  <a:srgbClr val="C0C0C0"/>
                </a:solidFill>
              </a:rPr>
              <a:t>    </a:t>
            </a:r>
            <a:r>
              <a:rPr lang="en-US" sz="1125" i="1" kern="0" dirty="0" err="1">
                <a:solidFill>
                  <a:srgbClr val="0055AF"/>
                </a:solidFill>
              </a:rPr>
              <a:t>Qt</a:t>
            </a:r>
            <a:r>
              <a:rPr lang="en-US" sz="1125" kern="0" dirty="0" err="1">
                <a:solidFill>
                  <a:srgbClr val="35322F"/>
                </a:solidFill>
              </a:rPr>
              <a:t>.platform.os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===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"</a:t>
            </a:r>
            <a:r>
              <a:rPr lang="en-US" sz="1125" kern="0" dirty="0" err="1"/>
              <a:t>ios</a:t>
            </a:r>
            <a:r>
              <a:rPr lang="en-US" sz="1125" kern="0" dirty="0"/>
              <a:t>"</a:t>
            </a:r>
            <a:r>
              <a:rPr lang="en-US" sz="1125" kern="0" dirty="0">
                <a:solidFill>
                  <a:srgbClr val="35322F"/>
                </a:solidFill>
              </a:rPr>
              <a:t>)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?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-90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0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8A0F458-9B4E-1F49-815E-E2407D77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79416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APIs</a:t>
            </a:r>
            <a:endParaRPr lang="en-US" dirty="0"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9175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179" y="1453344"/>
            <a:ext cx="5571271" cy="325810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APIs – Architectures 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3231906" cy="37849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Backend with platform-dependent code </a:t>
            </a:r>
          </a:p>
          <a:p>
            <a:pPr lvl="1">
              <a:defRPr/>
            </a:pPr>
            <a:r>
              <a:rPr lang="en-US" dirty="0"/>
              <a:t>Sensors, positioning, location</a:t>
            </a:r>
          </a:p>
          <a:p>
            <a:pPr lvl="1">
              <a:defRPr/>
            </a:pPr>
            <a:r>
              <a:rPr lang="en-US" dirty="0"/>
              <a:t>Similarities to P-IMPL </a:t>
            </a:r>
          </a:p>
          <a:p>
            <a:pPr>
              <a:defRPr/>
            </a:pPr>
            <a:r>
              <a:rPr lang="en-US" dirty="0"/>
              <a:t>Pre-processor directives and platform-dependent source code</a:t>
            </a:r>
          </a:p>
          <a:p>
            <a:pPr lvl="1">
              <a:defRPr/>
            </a:pPr>
            <a:r>
              <a:rPr lang="en-US" dirty="0"/>
              <a:t>Bluetooth </a:t>
            </a:r>
          </a:p>
          <a:p>
            <a:pPr lvl="1">
              <a:defRPr/>
            </a:pPr>
            <a:r>
              <a:rPr lang="en-US" dirty="0"/>
              <a:t>NFC</a:t>
            </a:r>
          </a:p>
          <a:p>
            <a:pPr lvl="1">
              <a:defRPr/>
            </a:pPr>
            <a:r>
              <a:rPr lang="en-US" dirty="0"/>
              <a:t>In-app purchasing </a:t>
            </a:r>
          </a:p>
          <a:p>
            <a:pPr>
              <a:defRPr/>
            </a:pPr>
            <a:r>
              <a:rPr lang="en-US" dirty="0"/>
              <a:t>Calling non-existent functionality just does not do anything </a:t>
            </a:r>
          </a:p>
          <a:p>
            <a:pPr>
              <a:defRPr/>
            </a:pPr>
            <a:r>
              <a:rPr lang="en-US" dirty="0"/>
              <a:t>Both C++ and QML APIs available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C51F45A-79F9-7845-8A76-2A7F2D02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62222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683D178-98AA-4574-9EAA-8EB007C5517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API Usage – Sensors  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94107" y="1399338"/>
            <a:ext cx="7882821" cy="1347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/>
            <a:r>
              <a:rPr lang="en-US" sz="1125" kern="0" dirty="0"/>
              <a:t>//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start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the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sensor</a:t>
            </a:r>
            <a:r>
              <a:rPr lang="en-US" sz="1125" kern="0" dirty="0">
                <a:solidFill>
                  <a:srgbClr val="35322F"/>
                </a:solidFill>
              </a:rPr>
              <a:t> </a:t>
            </a:r>
          </a:p>
          <a:p>
            <a:pPr lvl="0"/>
            <a:r>
              <a:rPr lang="en-US" sz="1125" kern="0" dirty="0" err="1">
                <a:solidFill>
                  <a:srgbClr val="800080"/>
                </a:solidFill>
              </a:rPr>
              <a:t>QSensor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000000"/>
                </a:solidFill>
              </a:rPr>
              <a:t>sensor(</a:t>
            </a:r>
            <a:r>
              <a:rPr lang="en-US" sz="1125" kern="0" dirty="0"/>
              <a:t>"</a:t>
            </a:r>
            <a:r>
              <a:rPr lang="en-US" sz="1125" kern="0" dirty="0" err="1"/>
              <a:t>QAccelerometer</a:t>
            </a:r>
            <a:r>
              <a:rPr lang="en-US" sz="1125" kern="0" dirty="0"/>
              <a:t>"</a:t>
            </a:r>
            <a:r>
              <a:rPr lang="en-US" sz="1125" kern="0" dirty="0">
                <a:solidFill>
                  <a:srgbClr val="000000"/>
                </a:solidFill>
              </a:rPr>
              <a:t>);</a:t>
            </a:r>
            <a:r>
              <a:rPr lang="en-US" sz="1125" kern="0" dirty="0">
                <a:solidFill>
                  <a:srgbClr val="35322F"/>
                </a:solidFill>
              </a:rPr>
              <a:t> </a:t>
            </a:r>
            <a:r>
              <a:rPr lang="en-US" sz="1125" kern="0" dirty="0" err="1">
                <a:solidFill>
                  <a:srgbClr val="000000"/>
                </a:solidFill>
              </a:rPr>
              <a:t>sensor.</a:t>
            </a:r>
            <a:r>
              <a:rPr lang="en-US" sz="1125" kern="0" dirty="0" err="1">
                <a:solidFill>
                  <a:srgbClr val="35322F"/>
                </a:solidFill>
              </a:rPr>
              <a:t>start</a:t>
            </a:r>
            <a:r>
              <a:rPr lang="en-US" sz="1125" kern="0" dirty="0">
                <a:solidFill>
                  <a:srgbClr val="000000"/>
                </a:solidFill>
              </a:rPr>
              <a:t>();</a:t>
            </a:r>
            <a:r>
              <a:rPr lang="en-US" sz="1125" kern="0" dirty="0">
                <a:solidFill>
                  <a:srgbClr val="35322F"/>
                </a:solidFill>
              </a:rPr>
              <a:t> </a:t>
            </a:r>
          </a:p>
          <a:p>
            <a:pPr lvl="0"/>
            <a:endParaRPr lang="en-US" sz="1125" kern="0" dirty="0"/>
          </a:p>
          <a:p>
            <a:pPr lvl="0"/>
            <a:r>
              <a:rPr lang="en-US" sz="1125" kern="0" dirty="0"/>
              <a:t>//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later</a:t>
            </a:r>
            <a:r>
              <a:rPr lang="en-US" sz="1125" kern="0" dirty="0">
                <a:solidFill>
                  <a:srgbClr val="35322F"/>
                </a:solidFill>
              </a:rPr>
              <a:t> </a:t>
            </a:r>
          </a:p>
          <a:p>
            <a:pPr lvl="0"/>
            <a:r>
              <a:rPr lang="en-US" sz="1125" kern="0" dirty="0" err="1">
                <a:solidFill>
                  <a:srgbClr val="800080"/>
                </a:solidFill>
              </a:rPr>
              <a:t>QSensorReading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000000"/>
                </a:solidFill>
              </a:rPr>
              <a:t>*reading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000000"/>
                </a:solidFill>
              </a:rPr>
              <a:t>=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 err="1">
                <a:solidFill>
                  <a:srgbClr val="000000"/>
                </a:solidFill>
              </a:rPr>
              <a:t>sensor.</a:t>
            </a:r>
            <a:r>
              <a:rPr lang="en-US" sz="1125" kern="0" dirty="0" err="1">
                <a:solidFill>
                  <a:srgbClr val="35322F"/>
                </a:solidFill>
              </a:rPr>
              <a:t>reading</a:t>
            </a:r>
            <a:r>
              <a:rPr lang="en-US" sz="1125" kern="0" dirty="0">
                <a:solidFill>
                  <a:srgbClr val="000000"/>
                </a:solidFill>
              </a:rPr>
              <a:t>();</a:t>
            </a:r>
            <a:r>
              <a:rPr lang="en-US" sz="1125" kern="0" dirty="0">
                <a:solidFill>
                  <a:srgbClr val="35322F"/>
                </a:solidFill>
              </a:rPr>
              <a:t> </a:t>
            </a:r>
          </a:p>
          <a:p>
            <a:pPr lvl="0"/>
            <a:r>
              <a:rPr lang="en-US" sz="1125" kern="0" dirty="0" err="1">
                <a:solidFill>
                  <a:srgbClr val="800080"/>
                </a:solidFill>
              </a:rPr>
              <a:t>qreal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000000"/>
                </a:solidFill>
              </a:rPr>
              <a:t>x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000000"/>
                </a:solidFill>
              </a:rPr>
              <a:t>=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000000"/>
                </a:solidFill>
              </a:rPr>
              <a:t>reading-&gt;</a:t>
            </a:r>
            <a:r>
              <a:rPr lang="en-US" sz="1125" kern="0" dirty="0">
                <a:solidFill>
                  <a:srgbClr val="35322F"/>
                </a:solidFill>
              </a:rPr>
              <a:t>property</a:t>
            </a:r>
            <a:r>
              <a:rPr lang="en-US" sz="1125" kern="0" dirty="0">
                <a:solidFill>
                  <a:srgbClr val="000000"/>
                </a:solidFill>
              </a:rPr>
              <a:t>(</a:t>
            </a:r>
            <a:r>
              <a:rPr lang="en-US" sz="1125" kern="0" dirty="0"/>
              <a:t>"x"</a:t>
            </a:r>
            <a:r>
              <a:rPr lang="en-US" sz="1125" kern="0" dirty="0">
                <a:solidFill>
                  <a:srgbClr val="000000"/>
                </a:solidFill>
              </a:rPr>
              <a:t>).</a:t>
            </a:r>
            <a:r>
              <a:rPr lang="en-US" sz="1125" kern="0" dirty="0">
                <a:solidFill>
                  <a:srgbClr val="35322F"/>
                </a:solidFill>
              </a:rPr>
              <a:t>value</a:t>
            </a:r>
            <a:r>
              <a:rPr lang="en-US" sz="1125" kern="0" dirty="0">
                <a:solidFill>
                  <a:srgbClr val="000000"/>
                </a:solidFill>
              </a:rPr>
              <a:t>&lt;</a:t>
            </a:r>
            <a:r>
              <a:rPr lang="en-US" sz="1125" kern="0" dirty="0" err="1">
                <a:solidFill>
                  <a:srgbClr val="800080"/>
                </a:solidFill>
              </a:rPr>
              <a:t>qreal</a:t>
            </a:r>
            <a:r>
              <a:rPr lang="en-US" sz="1125" kern="0" dirty="0">
                <a:solidFill>
                  <a:srgbClr val="000000"/>
                </a:solidFill>
              </a:rPr>
              <a:t>&gt;();</a:t>
            </a:r>
            <a:r>
              <a:rPr lang="en-US" sz="1125" kern="0" dirty="0">
                <a:solidFill>
                  <a:srgbClr val="35322F"/>
                </a:solidFill>
              </a:rPr>
              <a:t> </a:t>
            </a:r>
          </a:p>
          <a:p>
            <a:pPr lvl="0"/>
            <a:r>
              <a:rPr lang="en-US" sz="1125" kern="0" dirty="0" err="1">
                <a:solidFill>
                  <a:srgbClr val="800080"/>
                </a:solidFill>
              </a:rPr>
              <a:t>qreal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000000"/>
                </a:solidFill>
              </a:rPr>
              <a:t>y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000000"/>
                </a:solidFill>
              </a:rPr>
              <a:t>=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000000"/>
                </a:solidFill>
              </a:rPr>
              <a:t>reading-&gt;</a:t>
            </a:r>
            <a:r>
              <a:rPr lang="en-US" sz="1125" kern="0" dirty="0">
                <a:solidFill>
                  <a:srgbClr val="35322F"/>
                </a:solidFill>
              </a:rPr>
              <a:t>value</a:t>
            </a:r>
            <a:r>
              <a:rPr lang="en-US" sz="1125" kern="0" dirty="0">
                <a:solidFill>
                  <a:srgbClr val="000000"/>
                </a:solidFill>
              </a:rPr>
              <a:t>(</a:t>
            </a:r>
            <a:r>
              <a:rPr lang="en-US" sz="1125" kern="0" dirty="0">
                <a:solidFill>
                  <a:srgbClr val="000080"/>
                </a:solidFill>
              </a:rPr>
              <a:t>1</a:t>
            </a:r>
            <a:r>
              <a:rPr lang="en-US" sz="1125" kern="0" dirty="0">
                <a:solidFill>
                  <a:srgbClr val="000000"/>
                </a:solidFill>
              </a:rPr>
              <a:t>).</a:t>
            </a:r>
            <a:r>
              <a:rPr lang="en-US" sz="1125" kern="0" dirty="0">
                <a:solidFill>
                  <a:srgbClr val="35322F"/>
                </a:solidFill>
              </a:rPr>
              <a:t>value</a:t>
            </a:r>
            <a:r>
              <a:rPr lang="en-US" sz="1125" kern="0" dirty="0">
                <a:solidFill>
                  <a:srgbClr val="000000"/>
                </a:solidFill>
              </a:rPr>
              <a:t>&lt;</a:t>
            </a:r>
            <a:r>
              <a:rPr lang="en-US" sz="1125" kern="0" dirty="0" err="1">
                <a:solidFill>
                  <a:srgbClr val="800080"/>
                </a:solidFill>
              </a:rPr>
              <a:t>qreal</a:t>
            </a:r>
            <a:r>
              <a:rPr lang="en-US" sz="1125" kern="0" dirty="0">
                <a:solidFill>
                  <a:srgbClr val="000000"/>
                </a:solidFill>
              </a:rPr>
              <a:t>&gt;();</a:t>
            </a:r>
            <a:endParaRPr lang="en-US" sz="1125" dirty="0">
              <a:solidFill>
                <a:srgbClr val="808000"/>
              </a:solidFill>
              <a:ea typeface="MS PGothic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02457" y="2857501"/>
            <a:ext cx="7882822" cy="2106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/>
            <a:r>
              <a:rPr lang="en-US" sz="1125" kern="0" dirty="0">
                <a:solidFill>
                  <a:srgbClr val="808000"/>
                </a:solidFill>
              </a:rPr>
              <a:t>import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 err="1">
                <a:solidFill>
                  <a:srgbClr val="35322F"/>
                </a:solidFill>
              </a:rPr>
              <a:t>QtSensors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5.0 </a:t>
            </a:r>
            <a:br>
              <a:rPr lang="en-US" sz="1125" kern="0" dirty="0">
                <a:solidFill>
                  <a:srgbClr val="35322F"/>
                </a:solidFill>
              </a:rPr>
            </a:br>
            <a:endParaRPr lang="en-US" sz="1125" kern="0" dirty="0">
              <a:solidFill>
                <a:srgbClr val="35322F"/>
              </a:solidFill>
            </a:endParaRPr>
          </a:p>
          <a:p>
            <a:r>
              <a:rPr lang="en-US" sz="1125" kern="0" dirty="0">
                <a:solidFill>
                  <a:srgbClr val="800080"/>
                </a:solidFill>
              </a:rPr>
              <a:t>Text </a:t>
            </a:r>
            <a:r>
              <a:rPr lang="en-US" sz="1125" kern="0" dirty="0">
                <a:solidFill>
                  <a:srgbClr val="35322F"/>
                </a:solidFill>
              </a:rPr>
              <a:t>{ </a:t>
            </a:r>
          </a:p>
          <a:p>
            <a:pPr lvl="0"/>
            <a:r>
              <a:rPr lang="en-US" sz="1125" kern="0" dirty="0">
                <a:solidFill>
                  <a:srgbClr val="800080"/>
                </a:solidFill>
              </a:rPr>
              <a:t>    </a:t>
            </a:r>
            <a:r>
              <a:rPr lang="en-US" sz="1125" kern="0" dirty="0" err="1">
                <a:solidFill>
                  <a:srgbClr val="800080"/>
                </a:solidFill>
              </a:rPr>
              <a:t>TiltSensor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{ </a:t>
            </a:r>
          </a:p>
          <a:p>
            <a:pPr lvl="0"/>
            <a:r>
              <a:rPr lang="en-US" sz="1125" kern="0" dirty="0">
                <a:solidFill>
                  <a:srgbClr val="800000"/>
                </a:solidFill>
              </a:rPr>
              <a:t>        id</a:t>
            </a:r>
            <a:r>
              <a:rPr lang="en-US" sz="1125" kern="0" dirty="0">
                <a:solidFill>
                  <a:srgbClr val="35322F"/>
                </a:solidFill>
              </a:rPr>
              <a:t>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i="1" kern="0" dirty="0">
                <a:solidFill>
                  <a:srgbClr val="000000"/>
                </a:solidFill>
              </a:rPr>
              <a:t>tilt;</a:t>
            </a:r>
            <a:r>
              <a:rPr lang="en-US" sz="1125" kern="0" dirty="0">
                <a:solidFill>
                  <a:srgbClr val="35322F"/>
                </a:solidFill>
              </a:rPr>
              <a:t> </a:t>
            </a:r>
            <a:r>
              <a:rPr lang="en-US" sz="1125" kern="0" dirty="0">
                <a:solidFill>
                  <a:srgbClr val="800000"/>
                </a:solidFill>
              </a:rPr>
              <a:t>active</a:t>
            </a:r>
            <a:r>
              <a:rPr lang="en-US" sz="1125" kern="0" dirty="0">
                <a:solidFill>
                  <a:srgbClr val="35322F"/>
                </a:solidFill>
              </a:rPr>
              <a:t>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false </a:t>
            </a:r>
          </a:p>
          <a:p>
            <a:pPr lvl="0"/>
            <a:r>
              <a:rPr lang="en-US" sz="1125" kern="0" dirty="0">
                <a:solidFill>
                  <a:srgbClr val="35322F"/>
                </a:solidFill>
              </a:rPr>
              <a:t>    } </a:t>
            </a:r>
          </a:p>
          <a:p>
            <a:pPr lvl="0"/>
            <a:r>
              <a:rPr lang="en-US" sz="1125" kern="0" dirty="0">
                <a:solidFill>
                  <a:srgbClr val="35322F"/>
                </a:solidFill>
              </a:rPr>
              <a:t>    </a:t>
            </a:r>
            <a:r>
              <a:rPr lang="en-US" sz="1125" kern="0" dirty="0" err="1">
                <a:solidFill>
                  <a:srgbClr val="35322F"/>
                </a:solidFill>
              </a:rPr>
              <a:t>onSomeSignal</a:t>
            </a:r>
            <a:r>
              <a:rPr lang="en-US" sz="1125" kern="0" dirty="0">
                <a:solidFill>
                  <a:srgbClr val="35322F"/>
                </a:solidFill>
              </a:rPr>
              <a:t>: {</a:t>
            </a:r>
          </a:p>
          <a:p>
            <a:pPr lvl="0"/>
            <a:r>
              <a:rPr lang="en-US" sz="1125" kern="0" dirty="0">
                <a:solidFill>
                  <a:srgbClr val="35322F"/>
                </a:solidFill>
              </a:rPr>
              <a:t>        </a:t>
            </a:r>
            <a:r>
              <a:rPr lang="en-US" sz="1125" kern="0" dirty="0" err="1">
                <a:solidFill>
                  <a:srgbClr val="35322F"/>
                </a:solidFill>
              </a:rPr>
              <a:t>tilt.active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=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(</a:t>
            </a:r>
            <a:r>
              <a:rPr lang="en-US" sz="1125" kern="0" dirty="0" err="1">
                <a:solidFill>
                  <a:srgbClr val="35322F"/>
                </a:solidFill>
              </a:rPr>
              <a:t>tiltStart.text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===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"Start"</a:t>
            </a:r>
            <a:r>
              <a:rPr lang="en-US" sz="1125" kern="0" dirty="0">
                <a:solidFill>
                  <a:srgbClr val="35322F"/>
                </a:solidFill>
              </a:rPr>
              <a:t>); </a:t>
            </a:r>
          </a:p>
          <a:p>
            <a:pPr lvl="0"/>
            <a:r>
              <a:rPr lang="en-US" sz="1125" kern="0" dirty="0">
                <a:solidFill>
                  <a:srgbClr val="35322F"/>
                </a:solidFill>
              </a:rPr>
              <a:t>        text: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"X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Rotation: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"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+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 err="1">
                <a:solidFill>
                  <a:srgbClr val="35322F"/>
                </a:solidFill>
              </a:rPr>
              <a:t>tilt.xRotation</a:t>
            </a:r>
            <a:endParaRPr lang="en-US" sz="1125" kern="0" dirty="0">
              <a:solidFill>
                <a:srgbClr val="C0C0C0"/>
              </a:solidFill>
            </a:endParaRPr>
          </a:p>
          <a:p>
            <a:pPr lvl="0"/>
            <a:r>
              <a:rPr lang="en-US" sz="1125" kern="0" dirty="0">
                <a:solidFill>
                  <a:srgbClr val="35322F"/>
                </a:solidFill>
              </a:rPr>
              <a:t>        text: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"Y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Rotation: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"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+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 err="1">
                <a:solidFill>
                  <a:srgbClr val="35322F"/>
                </a:solidFill>
              </a:rPr>
              <a:t>tilt.yRotation</a:t>
            </a:r>
            <a:endParaRPr lang="en-US" sz="1125" kern="0" dirty="0">
              <a:solidFill>
                <a:srgbClr val="35322F"/>
              </a:solidFill>
            </a:endParaRPr>
          </a:p>
          <a:p>
            <a:pPr lvl="0"/>
            <a:r>
              <a:rPr lang="en-US" sz="1125" kern="0" dirty="0">
                <a:solidFill>
                  <a:srgbClr val="35322F"/>
                </a:solidFill>
              </a:rPr>
              <a:t>        text: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"Proximity: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"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+ (</a:t>
            </a:r>
            <a:r>
              <a:rPr lang="en-US" sz="1125" kern="0" dirty="0" err="1">
                <a:solidFill>
                  <a:srgbClr val="35322F"/>
                </a:solidFill>
              </a:rPr>
              <a:t>proxi.active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?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(</a:t>
            </a:r>
            <a:r>
              <a:rPr lang="en-US" sz="1125" kern="0" dirty="0" err="1">
                <a:solidFill>
                  <a:srgbClr val="35322F"/>
                </a:solidFill>
              </a:rPr>
              <a:t>proxi.reading.near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?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"Near"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"Far"</a:t>
            </a:r>
            <a:r>
              <a:rPr lang="en-US" sz="1125" kern="0" dirty="0">
                <a:solidFill>
                  <a:srgbClr val="35322F"/>
                </a:solidFill>
              </a:rPr>
              <a:t>)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>
                <a:solidFill>
                  <a:srgbClr val="35322F"/>
                </a:solidFill>
              </a:rPr>
              <a:t>:</a:t>
            </a:r>
            <a:r>
              <a:rPr lang="en-US" sz="1125" kern="0" dirty="0">
                <a:solidFill>
                  <a:srgbClr val="C0C0C0"/>
                </a:solidFill>
              </a:rPr>
              <a:t> </a:t>
            </a:r>
            <a:r>
              <a:rPr lang="en-US" sz="1125" kern="0" dirty="0"/>
              <a:t>"Unknown"</a:t>
            </a:r>
            <a:r>
              <a:rPr lang="en-US" sz="1125" kern="0" dirty="0">
                <a:solidFill>
                  <a:srgbClr val="35322F"/>
                </a:solidFill>
              </a:rPr>
              <a:t>)</a:t>
            </a:r>
            <a:endParaRPr lang="en-US" sz="1125" dirty="0">
              <a:solidFill>
                <a:srgbClr val="808000"/>
              </a:solidFill>
              <a:ea typeface="MS PGothic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6DC8A0E-F455-C04C-9212-5481D2DC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9198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605F88B-EFDC-F84C-8737-2E56F0F4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E34977A-76F6-7840-9A9F-CC9ED9557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568405"/>
              </p:ext>
            </p:extLst>
          </p:nvPr>
        </p:nvGraphicFramePr>
        <p:xfrm>
          <a:off x="643467" y="1184822"/>
          <a:ext cx="8043333" cy="34068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8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Getting Started 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Android</a:t>
                      </a:r>
                    </a:p>
                    <a:p>
                      <a:pPr lvl="0" algn="l"/>
                      <a:r>
                        <a:rPr lang="en-US" sz="14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iOS</a:t>
                      </a:r>
                    </a:p>
                    <a:p>
                      <a:pPr lvl="0" algn="l"/>
                      <a:r>
                        <a:rPr lang="en-US" sz="14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WinRT Setup and Deployment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03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Open Sans Light"/>
                          <a:cs typeface="Open Sans Light"/>
                        </a:rPr>
                        <a:t>Qt</a:t>
                      </a:r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 in Mobile Platforms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Feature Parity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Mobile User Experience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Application Lifecycle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207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Mobile APIs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Sensors</a:t>
                      </a:r>
                    </a:p>
                    <a:p>
                      <a:pPr lvl="0"/>
                      <a:r>
                        <a:rPr lang="en-US" sz="14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In-App Purchasing</a:t>
                      </a:r>
                    </a:p>
                    <a:p>
                      <a:pPr lvl="0"/>
                      <a:r>
                        <a:rPr lang="en-US" sz="14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Positioning</a:t>
                      </a:r>
                    </a:p>
                    <a:p>
                      <a:pPr lvl="0"/>
                      <a:r>
                        <a:rPr lang="en-US" sz="14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Location</a:t>
                      </a:r>
                    </a:p>
                    <a:p>
                      <a:pPr lvl="0"/>
                      <a:r>
                        <a:rPr lang="en-US" sz="14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Connectivity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807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Native API Access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Android</a:t>
                      </a:r>
                    </a:p>
                    <a:p>
                      <a:pPr lvl="0"/>
                      <a:r>
                        <a:rPr lang="en-US" sz="14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JNI</a:t>
                      </a:r>
                    </a:p>
                    <a:p>
                      <a:pPr lvl="0"/>
                      <a:r>
                        <a:rPr lang="en-US" sz="1400" b="0" i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iOS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72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API Usage – In-App Purchasing  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Android Google Play and </a:t>
            </a:r>
            <a:r>
              <a:rPr lang="en-US" dirty="0" err="1"/>
              <a:t>iOS</a:t>
            </a:r>
            <a:r>
              <a:rPr lang="en-US" dirty="0"/>
              <a:t> App Store</a:t>
            </a:r>
          </a:p>
          <a:p>
            <a:pPr lvl="1"/>
            <a:r>
              <a:rPr lang="en-US" dirty="0"/>
              <a:t>Makes it easy to monetize your application (new features, new items etc.)</a:t>
            </a:r>
          </a:p>
          <a:p>
            <a:pPr lvl="1"/>
            <a:r>
              <a:rPr lang="en-US" dirty="0"/>
              <a:t>Makes it easier to use the credit card information on your platform </a:t>
            </a:r>
          </a:p>
          <a:p>
            <a:r>
              <a:rPr lang="en-US" dirty="0"/>
              <a:t>Publish your application (possible using alpha or beta testing) and add new product in Google Play</a:t>
            </a:r>
          </a:p>
          <a:p>
            <a:pPr lvl="1"/>
            <a:r>
              <a:rPr lang="en-US" dirty="0"/>
              <a:t>Product Id</a:t>
            </a:r>
          </a:p>
          <a:p>
            <a:pPr lvl="1"/>
            <a:r>
              <a:rPr lang="en-US" dirty="0"/>
              <a:t>Product Type – Only Managed products supported by Qt</a:t>
            </a:r>
          </a:p>
          <a:p>
            <a:pPr lvl="1"/>
            <a:r>
              <a:rPr lang="en-US" dirty="0"/>
              <a:t>Price information</a:t>
            </a:r>
          </a:p>
          <a:p>
            <a:pPr lvl="1"/>
            <a:r>
              <a:rPr lang="en-US" dirty="0"/>
              <a:t>Activate the product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iOS</a:t>
            </a:r>
            <a:r>
              <a:rPr lang="en-US" dirty="0"/>
              <a:t>, use iTunes Connect to register your application and products </a:t>
            </a:r>
          </a:p>
          <a:p>
            <a:pPr lvl="1"/>
            <a:r>
              <a:rPr lang="en-US" dirty="0"/>
              <a:t>Qt supports only Consumable and Non-Consumable types</a:t>
            </a:r>
          </a:p>
          <a:p>
            <a:pPr lvl="1"/>
            <a:r>
              <a:rPr lang="en-US" dirty="0"/>
              <a:t>Add the name, description, screen shot, and pricing information of your product </a:t>
            </a:r>
          </a:p>
          <a:p>
            <a:pPr lvl="1"/>
            <a:endParaRPr lang="en-US" dirty="0"/>
          </a:p>
          <a:p>
            <a:r>
              <a:rPr lang="en-US" dirty="0"/>
              <a:t>Both C++ and QML types available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EF0E6C8-677B-A54B-A95B-684F4524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32381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API Usage – In-App Purchasing  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Register your products </a:t>
            </a:r>
          </a:p>
          <a:p>
            <a:endParaRPr lang="en-US" dirty="0"/>
          </a:p>
          <a:p>
            <a:pPr indent="0">
              <a:buNone/>
            </a:pPr>
            <a:r>
              <a:rPr lang="en-US" sz="1050" dirty="0">
                <a:latin typeface="Courier New"/>
                <a:cs typeface="Courier New"/>
              </a:rPr>
              <a:t>Store { </a:t>
            </a:r>
          </a:p>
          <a:p>
            <a:pPr indent="0">
              <a:buNone/>
            </a:pPr>
            <a:r>
              <a:rPr lang="en-US" sz="1050" dirty="0">
                <a:latin typeface="Courier New"/>
                <a:cs typeface="Courier New"/>
              </a:rPr>
              <a:t>    Product { </a:t>
            </a:r>
          </a:p>
          <a:p>
            <a:pPr indent="0">
              <a:buNone/>
            </a:pPr>
            <a:r>
              <a:rPr lang="en-US" sz="1050" dirty="0">
                <a:latin typeface="Courier New"/>
                <a:cs typeface="Courier New"/>
              </a:rPr>
              <a:t>        id: </a:t>
            </a:r>
            <a:r>
              <a:rPr lang="en-US" sz="1050" dirty="0" err="1">
                <a:latin typeface="Courier New"/>
                <a:cs typeface="Courier New"/>
              </a:rPr>
              <a:t>myCoolProduct</a:t>
            </a:r>
            <a:r>
              <a:rPr lang="en-US" sz="1050" dirty="0">
                <a:latin typeface="Courier New"/>
                <a:cs typeface="Courier New"/>
              </a:rPr>
              <a:t> </a:t>
            </a:r>
          </a:p>
          <a:p>
            <a:pPr indent="0">
              <a:buNone/>
            </a:pPr>
            <a:r>
              <a:rPr lang="en-US" sz="1050" dirty="0">
                <a:latin typeface="Courier New"/>
                <a:cs typeface="Courier New"/>
              </a:rPr>
              <a:t>        identifier: "</a:t>
            </a:r>
            <a:r>
              <a:rPr lang="en-US" sz="1050" dirty="0" err="1">
                <a:latin typeface="Courier New"/>
                <a:cs typeface="Courier New"/>
              </a:rPr>
              <a:t>consumableProduct</a:t>
            </a:r>
            <a:r>
              <a:rPr lang="en-US" sz="1050" dirty="0">
                <a:latin typeface="Courier New"/>
                <a:cs typeface="Courier New"/>
              </a:rPr>
              <a:t>" </a:t>
            </a:r>
          </a:p>
          <a:p>
            <a:pPr indent="0">
              <a:buNone/>
            </a:pPr>
            <a:r>
              <a:rPr lang="en-US" sz="1050" dirty="0">
                <a:latin typeface="Courier New"/>
                <a:cs typeface="Courier New"/>
              </a:rPr>
              <a:t>        type: </a:t>
            </a:r>
            <a:r>
              <a:rPr lang="en-US" sz="1050" dirty="0" err="1">
                <a:latin typeface="Courier New"/>
                <a:cs typeface="Courier New"/>
              </a:rPr>
              <a:t>Product.Consumable</a:t>
            </a:r>
            <a:r>
              <a:rPr lang="en-US" sz="1050" dirty="0">
                <a:latin typeface="Courier New"/>
                <a:cs typeface="Courier New"/>
              </a:rPr>
              <a:t> </a:t>
            </a:r>
          </a:p>
          <a:p>
            <a:pPr indent="0">
              <a:buNone/>
            </a:pPr>
            <a:r>
              <a:rPr lang="en-US" sz="1050" dirty="0">
                <a:latin typeface="Courier New"/>
                <a:cs typeface="Courier New"/>
              </a:rPr>
              <a:t>        // </a:t>
            </a:r>
            <a:r>
              <a:rPr lang="en-US" sz="1050" dirty="0" err="1">
                <a:latin typeface="Courier New"/>
                <a:cs typeface="Courier New"/>
              </a:rPr>
              <a:t>Product.Unlockable</a:t>
            </a:r>
            <a:endParaRPr lang="en-US" sz="105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Implement UI elements to purchase products</a:t>
            </a:r>
          </a:p>
          <a:p>
            <a:pPr lvl="1"/>
            <a:r>
              <a:rPr lang="en-US" dirty="0"/>
              <a:t>Native functionality will handle the purchasing process (ask passwords, if needed etc.)</a:t>
            </a:r>
          </a:p>
          <a:p>
            <a:pPr marL="216000" lvl="1" indent="0">
              <a:buNone/>
            </a:pPr>
            <a:endParaRPr lang="en-US" sz="1050" dirty="0">
              <a:latin typeface="Courier New"/>
              <a:cs typeface="Courier New"/>
            </a:endParaRPr>
          </a:p>
          <a:p>
            <a:pPr marL="216000" lvl="1" indent="0">
              <a:buNone/>
            </a:pPr>
            <a:r>
              <a:rPr lang="en-US" sz="1050" dirty="0" err="1">
                <a:latin typeface="Courier New"/>
                <a:cs typeface="Courier New"/>
              </a:rPr>
              <a:t>MouseArea</a:t>
            </a:r>
            <a:r>
              <a:rPr lang="en-US" sz="1050" dirty="0">
                <a:latin typeface="Courier New"/>
                <a:cs typeface="Courier New"/>
              </a:rPr>
              <a:t> { </a:t>
            </a:r>
          </a:p>
          <a:p>
            <a:pPr marL="216000" lvl="1" indent="0">
              <a:buNone/>
            </a:pPr>
            <a:r>
              <a:rPr lang="en-US" sz="1050" dirty="0">
                <a:latin typeface="Courier New"/>
                <a:cs typeface="Courier New"/>
              </a:rPr>
              <a:t>    enabled: !</a:t>
            </a:r>
            <a:r>
              <a:rPr lang="en-US" sz="1050" dirty="0" err="1">
                <a:latin typeface="Courier New"/>
                <a:cs typeface="Courier New"/>
              </a:rPr>
              <a:t>myCoolProduct.purchasing</a:t>
            </a:r>
            <a:r>
              <a:rPr lang="en-US" sz="1050" dirty="0">
                <a:latin typeface="Courier New"/>
                <a:cs typeface="Courier New"/>
              </a:rPr>
              <a:t> &amp;&amp;  </a:t>
            </a:r>
          </a:p>
          <a:p>
            <a:pPr marL="216000" lvl="1" indent="0">
              <a:buNone/>
            </a:pPr>
            <a:r>
              <a:rPr lang="en-US" sz="1050" dirty="0">
                <a:latin typeface="Courier New"/>
                <a:cs typeface="Courier New"/>
              </a:rPr>
              <a:t>       </a:t>
            </a:r>
            <a:r>
              <a:rPr lang="en-US" sz="1050" dirty="0" err="1">
                <a:latin typeface="Courier New"/>
                <a:cs typeface="Courier New"/>
              </a:rPr>
              <a:t>myCoolProduct.status</a:t>
            </a:r>
            <a:r>
              <a:rPr lang="en-US" sz="1050" dirty="0">
                <a:latin typeface="Courier New"/>
                <a:cs typeface="Courier New"/>
              </a:rPr>
              <a:t> ===     </a:t>
            </a:r>
          </a:p>
          <a:p>
            <a:pPr marL="216000" lvl="1" indent="0">
              <a:buNone/>
            </a:pPr>
            <a:r>
              <a:rPr lang="en-US" sz="1050" dirty="0">
                <a:latin typeface="Courier New"/>
                <a:cs typeface="Courier New"/>
              </a:rPr>
              <a:t>                  </a:t>
            </a:r>
            <a:r>
              <a:rPr lang="en-US" sz="1050" dirty="0" err="1">
                <a:latin typeface="Courier New"/>
                <a:cs typeface="Courier New"/>
              </a:rPr>
              <a:t>Product.Registered</a:t>
            </a:r>
            <a:endParaRPr lang="en-US" sz="1050" dirty="0">
              <a:latin typeface="Courier New"/>
              <a:cs typeface="Courier New"/>
            </a:endParaRPr>
          </a:p>
          <a:p>
            <a:pPr marL="216000" lvl="1" indent="0">
              <a:buNone/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onClicked</a:t>
            </a:r>
            <a:r>
              <a:rPr lang="en-US" sz="1050" dirty="0">
                <a:latin typeface="Courier New"/>
                <a:cs typeface="Courier New"/>
              </a:rPr>
              <a:t>: { </a:t>
            </a:r>
          </a:p>
          <a:p>
            <a:pPr marL="216000" lvl="1" indent="0">
              <a:buNone/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myCoolProduct.purchasing</a:t>
            </a:r>
            <a:r>
              <a:rPr lang="en-US" sz="1050" dirty="0">
                <a:latin typeface="Courier New"/>
                <a:cs typeface="Courier New"/>
              </a:rPr>
              <a:t> = true; </a:t>
            </a:r>
          </a:p>
          <a:p>
            <a:pPr marL="216000" lvl="1" indent="0">
              <a:buNone/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myCoolProduct.purchase</a:t>
            </a:r>
            <a:r>
              <a:rPr lang="en-US" sz="1050" dirty="0">
                <a:latin typeface="Courier New"/>
                <a:cs typeface="Courier New"/>
              </a:rPr>
              <a:t>();</a:t>
            </a:r>
          </a:p>
          <a:p>
            <a:pPr lvl="1"/>
            <a:endParaRPr lang="en-US" sz="1050" dirty="0">
              <a:latin typeface="Courier New"/>
              <a:cs typeface="Courier New"/>
            </a:endParaRPr>
          </a:p>
          <a:p>
            <a:endParaRPr lang="en-US" sz="1050" dirty="0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D03255D-C20F-9140-9271-8F52A03F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96963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22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Positioning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QML,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dirty="0"/>
              <a:t> element provides the user device’s current position</a:t>
            </a:r>
          </a:p>
          <a:p>
            <a:pPr lvl="1"/>
            <a:r>
              <a:rPr lang="en-US" dirty="0"/>
              <a:t>Coordinate, speed, time stamp</a:t>
            </a:r>
          </a:p>
          <a:p>
            <a:r>
              <a:rPr lang="en-US" dirty="0"/>
              <a:t>Using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PositionSource</a:t>
            </a:r>
            <a:r>
              <a:rPr lang="en-US" dirty="0"/>
              <a:t> element,</a:t>
            </a:r>
          </a:p>
          <a:p>
            <a:pPr lvl="1"/>
            <a:r>
              <a:rPr lang="en-US" dirty="0"/>
              <a:t>The source (backend) may be specified (satellite/non-satellite, socket)</a:t>
            </a:r>
          </a:p>
          <a:p>
            <a:pPr lvl="1"/>
            <a:r>
              <a:rPr lang="en-US" dirty="0"/>
              <a:t>Update interval may be set</a:t>
            </a:r>
          </a:p>
          <a:p>
            <a:pPr lvl="1"/>
            <a:r>
              <a:rPr lang="en-US" dirty="0"/>
              <a:t>Supported and preferred positioning methods may be read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dirty="0"/>
              <a:t> type property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position</a:t>
            </a:r>
            <a:r>
              <a:rPr lang="en-US" dirty="0"/>
              <a:t> may be 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29562" y="3397561"/>
            <a:ext cx="7685010" cy="1589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8000"/>
                </a:solidFill>
                <a:ea typeface="STSong" pitchFamily="2" charset="-122"/>
              </a:rPr>
              <a:t>import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dirty="0" err="1">
                <a:solidFill>
                  <a:srgbClr val="1E1B18"/>
                </a:solidFill>
                <a:ea typeface="STSong" pitchFamily="2" charset="-122"/>
              </a:rPr>
              <a:t>QtPositioning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5.2 </a:t>
            </a:r>
            <a:br>
              <a:rPr lang="en-US" sz="1125" dirty="0">
                <a:solidFill>
                  <a:srgbClr val="1E1B18"/>
                </a:solidFill>
                <a:ea typeface="STSong" pitchFamily="2" charset="-122"/>
              </a:rPr>
            </a:b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 err="1">
                <a:solidFill>
                  <a:srgbClr val="800080"/>
                </a:solidFill>
                <a:ea typeface="STSong" pitchFamily="2" charset="-122"/>
              </a:rPr>
              <a:t>PositionSource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  <a:ea typeface="STSong" pitchFamily="2" charset="-122"/>
              </a:rPr>
              <a:t>    id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: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i="1" dirty="0" err="1">
                <a:solidFill>
                  <a:srgbClr val="000000"/>
                </a:solidFill>
                <a:ea typeface="STSong" pitchFamily="2" charset="-122"/>
              </a:rPr>
              <a:t>src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  <a:ea typeface="STSong" pitchFamily="2" charset="-122"/>
              </a:rPr>
              <a:t>    </a:t>
            </a:r>
            <a:r>
              <a:rPr lang="en-US" sz="1125" dirty="0" err="1">
                <a:solidFill>
                  <a:srgbClr val="800000"/>
                </a:solidFill>
                <a:ea typeface="STSong" pitchFamily="2" charset="-122"/>
              </a:rPr>
              <a:t>updateInterval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: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1000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  <a:ea typeface="STSong" pitchFamily="2" charset="-122"/>
              </a:rPr>
              <a:t>    active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: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true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     </a:t>
            </a:r>
            <a:r>
              <a:rPr lang="en-US" sz="1125" dirty="0" err="1">
                <a:solidFill>
                  <a:srgbClr val="800000"/>
                </a:solidFill>
                <a:ea typeface="STSong" pitchFamily="2" charset="-122"/>
              </a:rPr>
              <a:t>onPositionChanged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: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8000"/>
                </a:solidFill>
                <a:ea typeface="STSong" pitchFamily="2" charset="-122"/>
              </a:rPr>
              <a:t>        </a:t>
            </a:r>
            <a:r>
              <a:rPr lang="en-US" sz="1125" dirty="0" err="1">
                <a:solidFill>
                  <a:srgbClr val="808000"/>
                </a:solidFill>
                <a:ea typeface="STSong" pitchFamily="2" charset="-122"/>
              </a:rPr>
              <a:t>var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i="1" dirty="0" err="1">
                <a:solidFill>
                  <a:srgbClr val="2985C7"/>
                </a:solidFill>
                <a:ea typeface="STSong" pitchFamily="2" charset="-122"/>
              </a:rPr>
              <a:t>coord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=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i="1" dirty="0" err="1">
                <a:solidFill>
                  <a:srgbClr val="000000"/>
                </a:solidFill>
                <a:ea typeface="STSong" pitchFamily="2" charset="-122"/>
              </a:rPr>
              <a:t>src</a:t>
            </a:r>
            <a:r>
              <a:rPr lang="en-US" sz="1125" dirty="0" err="1">
                <a:solidFill>
                  <a:srgbClr val="1E1B18"/>
                </a:solidFill>
                <a:ea typeface="STSong" pitchFamily="2" charset="-122"/>
              </a:rPr>
              <a:t>.position.coordinate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i="1" dirty="0">
                <a:solidFill>
                  <a:srgbClr val="0055AF"/>
                </a:solidFill>
                <a:ea typeface="STSong" pitchFamily="2" charset="-122"/>
              </a:rPr>
              <a:t>        console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.log("Coordinate:",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i="1" dirty="0" err="1">
                <a:solidFill>
                  <a:srgbClr val="2985C7"/>
                </a:solidFill>
                <a:ea typeface="STSong" pitchFamily="2" charset="-122"/>
              </a:rPr>
              <a:t>coord</a:t>
            </a:r>
            <a:r>
              <a:rPr lang="en-US" sz="1125" dirty="0" err="1">
                <a:solidFill>
                  <a:srgbClr val="1E1B18"/>
                </a:solidFill>
                <a:ea typeface="STSong" pitchFamily="2" charset="-122"/>
              </a:rPr>
              <a:t>.longitude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,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i="1" dirty="0" err="1">
                <a:solidFill>
                  <a:srgbClr val="2985C7"/>
                </a:solidFill>
                <a:ea typeface="STSong" pitchFamily="2" charset="-122"/>
              </a:rPr>
              <a:t>coord</a:t>
            </a:r>
            <a:r>
              <a:rPr lang="en-US" sz="1125" dirty="0" err="1">
                <a:solidFill>
                  <a:srgbClr val="1E1B18"/>
                </a:solidFill>
                <a:ea typeface="STSong" pitchFamily="2" charset="-122"/>
              </a:rPr>
              <a:t>.latitude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); 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836738A-30EA-114B-B6F0-4117C17B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61393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Positioning – Location and Address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Location</a:t>
            </a:r>
          </a:p>
          <a:p>
            <a:pPr lvl="1"/>
            <a:r>
              <a:rPr lang="en-US" dirty="0"/>
              <a:t>Coordinate</a:t>
            </a:r>
          </a:p>
          <a:p>
            <a:pPr lvl="1"/>
            <a:r>
              <a:rPr lang="en-US" dirty="0"/>
              <a:t>Address</a:t>
            </a:r>
          </a:p>
          <a:p>
            <a:pPr lvl="1"/>
            <a:r>
              <a:rPr lang="en-US" dirty="0"/>
              <a:t>Bounding box </a:t>
            </a:r>
          </a:p>
          <a:p>
            <a:r>
              <a:rPr lang="en-US" dirty="0"/>
              <a:t>Typical use case: </a:t>
            </a:r>
          </a:p>
          <a:p>
            <a:pPr lvl="1"/>
            <a:r>
              <a:rPr lang="en-US" dirty="0"/>
              <a:t>Location query with </a:t>
            </a:r>
            <a:r>
              <a:rPr lang="en-US" dirty="0" err="1">
                <a:latin typeface="Courier New"/>
                <a:cs typeface="Courier New"/>
              </a:rPr>
              <a:t>GeocodeModel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29562" y="3289549"/>
            <a:ext cx="7685010" cy="1589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 err="1">
                <a:solidFill>
                  <a:srgbClr val="800080"/>
                </a:solidFill>
                <a:ea typeface="STSong" pitchFamily="2" charset="-122"/>
              </a:rPr>
              <a:t>GeocodeModel</a:t>
            </a:r>
            <a:r>
              <a:rPr lang="en-US" sz="1125" dirty="0">
                <a:solidFill>
                  <a:srgbClr val="800080"/>
                </a:solidFill>
                <a:ea typeface="STSong" pitchFamily="2" charset="-122"/>
              </a:rPr>
              <a:t> 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  <a:ea typeface="STSong" pitchFamily="2" charset="-122"/>
              </a:rPr>
              <a:t>    id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: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i="1" dirty="0">
                <a:solidFill>
                  <a:srgbClr val="000000"/>
                </a:solidFill>
                <a:ea typeface="STSong" pitchFamily="2" charset="-122"/>
              </a:rPr>
              <a:t>model</a:t>
            </a: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  <a:ea typeface="STSong" pitchFamily="2" charset="-122"/>
              </a:rPr>
              <a:t>    plugin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:</a:t>
            </a:r>
            <a:r>
              <a:rPr lang="en-US" sz="1125" dirty="0">
                <a:solidFill>
                  <a:srgbClr val="C0C0C0"/>
                </a:solidFill>
                <a:ea typeface="STSong" pitchFamily="2" charset="-122"/>
              </a:rPr>
              <a:t> </a:t>
            </a:r>
            <a:r>
              <a:rPr lang="en-US" sz="1125" dirty="0" err="1">
                <a:solidFill>
                  <a:srgbClr val="1E1B18"/>
                </a:solidFill>
                <a:ea typeface="STSong" pitchFamily="2" charset="-122"/>
              </a:rPr>
              <a:t>mapPlugin</a:t>
            </a: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}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 err="1">
                <a:solidFill>
                  <a:srgbClr val="1E1B18"/>
                </a:solidFill>
                <a:ea typeface="STSong" pitchFamily="2" charset="-122"/>
              </a:rPr>
              <a:t>onSomeSignalHandler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: {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  <a:ea typeface="STSong" pitchFamily="2" charset="-122"/>
              </a:rPr>
              <a:t>    </a:t>
            </a:r>
            <a:r>
              <a:rPr lang="en-US" sz="1125" dirty="0">
                <a:solidFill>
                  <a:srgbClr val="1E1B18"/>
                </a:solidFill>
                <a:ea typeface="STSong" pitchFamily="2" charset="-122"/>
              </a:rPr>
              <a:t> </a:t>
            </a:r>
            <a:r>
              <a:rPr lang="en-US" sz="1125" i="1" dirty="0" err="1">
                <a:solidFill>
                  <a:srgbClr val="000000"/>
                </a:solidFill>
                <a:ea typeface="STSong" pitchFamily="2" charset="-122"/>
              </a:rPr>
              <a:t>model.query</a:t>
            </a:r>
            <a:r>
              <a:rPr lang="en-US" sz="1125" i="1" dirty="0">
                <a:solidFill>
                  <a:srgbClr val="000000"/>
                </a:solidFill>
                <a:ea typeface="STSong" pitchFamily="2" charset="-122"/>
              </a:rPr>
              <a:t>(“</a:t>
            </a:r>
            <a:r>
              <a:rPr lang="en-US" sz="1125" i="1" dirty="0" err="1">
                <a:solidFill>
                  <a:srgbClr val="000000"/>
                </a:solidFill>
                <a:ea typeface="STSong" pitchFamily="2" charset="-122"/>
              </a:rPr>
              <a:t>Koskikatu</a:t>
            </a:r>
            <a:r>
              <a:rPr lang="en-US" sz="1125" i="1" dirty="0">
                <a:solidFill>
                  <a:srgbClr val="000000"/>
                </a:solidFill>
                <a:ea typeface="STSong" pitchFamily="2" charset="-122"/>
              </a:rPr>
              <a:t> …, Tampere, Finland”); </a:t>
            </a:r>
            <a:r>
              <a:rPr lang="en-US" sz="1125" kern="0" dirty="0"/>
              <a:t>// Address, string, coordinate</a:t>
            </a: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8000"/>
                </a:solidFill>
                <a:ea typeface="STSong" pitchFamily="2" charset="-122"/>
              </a:rPr>
              <a:t>     </a:t>
            </a:r>
            <a:r>
              <a:rPr lang="en-US" sz="1125" i="1" dirty="0" err="1">
                <a:solidFill>
                  <a:srgbClr val="000000"/>
                </a:solidFill>
                <a:ea typeface="STSong" pitchFamily="2" charset="-122"/>
              </a:rPr>
              <a:t>model.update</a:t>
            </a:r>
            <a:r>
              <a:rPr lang="en-US" sz="1125" i="1" dirty="0">
                <a:solidFill>
                  <a:srgbClr val="000000"/>
                </a:solidFill>
                <a:ea typeface="STSong" pitchFamily="2" charset="-122"/>
              </a:rPr>
              <a:t>(); </a:t>
            </a: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i="1" dirty="0">
                <a:solidFill>
                  <a:srgbClr val="0055AF"/>
                </a:solidFill>
                <a:ea typeface="STSong" pitchFamily="2" charset="-122"/>
              </a:rPr>
              <a:t>        </a:t>
            </a: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A8C21C9-C504-EF4F-819B-4A6403AFF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92099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Backend Abstraction – Plugin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Nokia (“here”), Open Street Maps (“</a:t>
            </a:r>
            <a:r>
              <a:rPr lang="en-US" dirty="0" err="1"/>
              <a:t>osm</a:t>
            </a:r>
            <a:r>
              <a:rPr lang="en-US" dirty="0"/>
              <a:t>”), </a:t>
            </a:r>
            <a:r>
              <a:rPr lang="en-US" dirty="0" err="1"/>
              <a:t>Esri</a:t>
            </a:r>
            <a:r>
              <a:rPr lang="en-US" dirty="0"/>
              <a:t> (“</a:t>
            </a:r>
            <a:r>
              <a:rPr lang="en-US" dirty="0" err="1"/>
              <a:t>esri</a:t>
            </a:r>
            <a:r>
              <a:rPr lang="en-US" dirty="0"/>
              <a:t>”), </a:t>
            </a:r>
            <a:r>
              <a:rPr lang="en-US" dirty="0" err="1"/>
              <a:t>MapBox</a:t>
            </a:r>
            <a:r>
              <a:rPr lang="en-US" dirty="0"/>
              <a:t> (“</a:t>
            </a:r>
            <a:r>
              <a:rPr lang="en-US" dirty="0" err="1"/>
              <a:t>mapbox</a:t>
            </a:r>
            <a:r>
              <a:rPr lang="en-US" dirty="0"/>
              <a:t>”, “</a:t>
            </a:r>
            <a:r>
              <a:rPr lang="fi-FI" dirty="0" err="1"/>
              <a:t>mapboxgl</a:t>
            </a:r>
            <a:r>
              <a:rPr lang="en-US" dirty="0"/>
              <a:t>“), and  Items overlay (“</a:t>
            </a:r>
            <a:r>
              <a:rPr lang="en-US" dirty="0" err="1"/>
              <a:t>itemsoverlay</a:t>
            </a:r>
            <a:r>
              <a:rPr lang="en-US" dirty="0"/>
              <a:t>”) supported</a:t>
            </a:r>
          </a:p>
          <a:p>
            <a:pPr lvl="1"/>
            <a:r>
              <a:rPr lang="en-US" dirty="0" err="1"/>
              <a:t>Mapboxgl</a:t>
            </a:r>
            <a:r>
              <a:rPr lang="en-US" dirty="0"/>
              <a:t> uses native mapping engine </a:t>
            </a:r>
          </a:p>
          <a:p>
            <a:pPr lvl="1"/>
            <a:r>
              <a:rPr lang="en-US" dirty="0" err="1"/>
              <a:t>Itemsoverlay</a:t>
            </a:r>
            <a:r>
              <a:rPr lang="en-US" dirty="0"/>
              <a:t> provides an empty map, where map items can be used without occluding what's behind</a:t>
            </a:r>
          </a:p>
          <a:p>
            <a:r>
              <a:rPr lang="en-US" dirty="0"/>
              <a:t>Each plugin has plugin-specific configuration parameters -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PluginParameter</a:t>
            </a:r>
            <a:r>
              <a:rPr lang="en-US" dirty="0"/>
              <a:t> </a:t>
            </a:r>
          </a:p>
          <a:p>
            <a:r>
              <a:rPr lang="en-US" dirty="0"/>
              <a:t>Possible to set required features, what the plugin must support 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575556" y="3366822"/>
            <a:ext cx="7992888" cy="1242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Plugin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id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mapPlugin</a:t>
            </a:r>
            <a:r>
              <a:rPr lang="en-US" sz="1125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name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"</a:t>
            </a:r>
            <a:r>
              <a:rPr lang="en-US" sz="1125" dirty="0" err="1"/>
              <a:t>osm</a:t>
            </a:r>
            <a:r>
              <a:rPr lang="en-US" sz="1125" dirty="0"/>
              <a:t>"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</a:t>
            </a:r>
            <a:r>
              <a:rPr lang="en-US" sz="1125" dirty="0"/>
              <a:t>// </a:t>
            </a:r>
            <a:r>
              <a:rPr lang="en-US" sz="1125" dirty="0">
                <a:solidFill>
                  <a:srgbClr val="800000"/>
                </a:solidFill>
              </a:rPr>
              <a:t>preferred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[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"</a:t>
            </a:r>
            <a:r>
              <a:rPr lang="en-US" sz="1125" dirty="0" err="1"/>
              <a:t>osm</a:t>
            </a:r>
            <a:r>
              <a:rPr lang="en-US" sz="1125" dirty="0"/>
              <a:t>",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"here"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]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required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>
                <a:solidFill>
                  <a:srgbClr val="800080"/>
                </a:solidFill>
              </a:rPr>
              <a:t>Plugin</a:t>
            </a:r>
            <a:r>
              <a:rPr lang="en-US" sz="1125" dirty="0" err="1"/>
              <a:t>.RoutingFeature</a:t>
            </a:r>
            <a:r>
              <a:rPr lang="en-US" sz="1125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   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    </a:t>
            </a:r>
            <a:r>
              <a:rPr lang="en-US" sz="1125" dirty="0" err="1">
                <a:solidFill>
                  <a:srgbClr val="800080"/>
                </a:solidFill>
              </a:rPr>
              <a:t>PluginParameter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  <a:r>
              <a:rPr lang="en-US" sz="1125" dirty="0">
                <a:solidFill>
                  <a:srgbClr val="800000"/>
                </a:solidFill>
              </a:rPr>
              <a:t>name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"name";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0000"/>
                </a:solidFill>
              </a:rPr>
              <a:t>value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"value" } }</a:t>
            </a: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881F24D-4856-3B45-84FB-8D2A5197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9583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– Map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5588244" cy="3784986"/>
          </a:xfrm>
        </p:spPr>
        <p:txBody>
          <a:bodyPr/>
          <a:lstStyle/>
          <a:p>
            <a:r>
              <a:rPr lang="en-US" dirty="0"/>
              <a:t>Displays the map</a:t>
            </a:r>
          </a:p>
          <a:p>
            <a:r>
              <a:rPr lang="en-US" dirty="0"/>
              <a:t>Supports touch gestures for rotating and tilting </a:t>
            </a:r>
          </a:p>
          <a:p>
            <a:r>
              <a:rPr lang="en-US" dirty="0"/>
              <a:t>Can show annotations (from the model) </a:t>
            </a:r>
            <a:r>
              <a:rPr lang="en-US" dirty="0" err="1">
                <a:latin typeface="Courier New"/>
                <a:cs typeface="Courier New"/>
              </a:rPr>
              <a:t>MapRectangle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MapQuickItem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MapItemView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MapItemGroup</a:t>
            </a: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/>
              <a:t>Can show routes </a:t>
            </a:r>
            <a:r>
              <a:rPr lang="en-US" dirty="0" err="1">
                <a:latin typeface="Courier New"/>
                <a:cs typeface="Courier New"/>
              </a:rPr>
              <a:t>MapRoute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Map type (style: satellite, street, terrain; mobile, night)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521551" y="3445054"/>
            <a:ext cx="5396936" cy="1464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Map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id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>
                <a:solidFill>
                  <a:srgbClr val="000000"/>
                </a:solidFill>
              </a:rPr>
              <a:t>map</a:t>
            </a:r>
            <a:r>
              <a:rPr lang="en-US" sz="1125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</a:t>
            </a:r>
            <a:r>
              <a:rPr lang="en-US" sz="1125" dirty="0">
                <a:solidFill>
                  <a:srgbClr val="800000"/>
                </a:solidFill>
              </a:rPr>
              <a:t>plugin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mapPlugin</a:t>
            </a:r>
            <a:r>
              <a:rPr lang="en-US" sz="1125" dirty="0"/>
              <a:t> </a:t>
            </a:r>
            <a:endParaRPr lang="en-US" sz="1125" dirty="0">
              <a:solidFill>
                <a:srgbClr val="800000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center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    latitude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positionSrc</a:t>
            </a:r>
            <a:r>
              <a:rPr lang="en-US" sz="1125" dirty="0" err="1"/>
              <a:t>.position.coordinate.latitude</a:t>
            </a:r>
            <a:r>
              <a:rPr lang="en-US" sz="1125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    longitude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positionSrc</a:t>
            </a:r>
            <a:r>
              <a:rPr lang="en-US" sz="1125" dirty="0" err="1"/>
              <a:t>.position.coordinate.longitude</a:t>
            </a:r>
            <a:r>
              <a:rPr lang="en-US" sz="1125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</a:t>
            </a:r>
            <a:r>
              <a:rPr lang="en-US" sz="1125" dirty="0" err="1">
                <a:solidFill>
                  <a:srgbClr val="800000"/>
                </a:solidFill>
              </a:rPr>
              <a:t>zoomLevel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8.0</a:t>
            </a:r>
            <a:r>
              <a:rPr lang="en-US" sz="1125" dirty="0">
                <a:solidFill>
                  <a:srgbClr val="808000"/>
                </a:solidFill>
                <a:ea typeface="STSong" pitchFamily="2" charset="-122"/>
              </a:rPr>
              <a:t> // &gt;= 0</a:t>
            </a: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</p:txBody>
      </p:sp>
      <p:pic>
        <p:nvPicPr>
          <p:cNvPr id="8" name="Picture 2" descr="http://doc.qt.io/qt-5/images/example-mapviewer.png">
            <a:extLst>
              <a:ext uri="{FF2B5EF4-FFF2-40B4-BE49-F238E27FC236}">
                <a16:creationId xmlns:a16="http://schemas.microsoft.com/office/drawing/2014/main" id="{8D01D657-8C7F-EA4E-999D-C1FBCA10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180" y="1073943"/>
            <a:ext cx="2264979" cy="410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246690F-7EF7-344E-80B3-598BCDF6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05288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– Places &amp; Routes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the corresponding model to query for places or routes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PlaceSearchModel</a:t>
            </a:r>
            <a:r>
              <a:rPr lang="en-US" dirty="0">
                <a:latin typeface="Courier New"/>
                <a:cs typeface="Courier New"/>
              </a:rPr>
              <a:t> { </a:t>
            </a:r>
            <a:r>
              <a:rPr lang="en-US" dirty="0" err="1">
                <a:latin typeface="Courier New"/>
                <a:cs typeface="Courier New"/>
              </a:rPr>
              <a:t>searchTerm</a:t>
            </a:r>
            <a:r>
              <a:rPr lang="en-US" dirty="0">
                <a:latin typeface="Courier New"/>
                <a:cs typeface="Courier New"/>
              </a:rPr>
              <a:t>: “gasoline”; </a:t>
            </a:r>
            <a:r>
              <a:rPr lang="en-US" dirty="0" err="1">
                <a:latin typeface="Courier New"/>
                <a:cs typeface="Courier New"/>
              </a:rPr>
              <a:t>searchArea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currentCoordinate</a:t>
            </a:r>
            <a:r>
              <a:rPr lang="en-US" dirty="0">
                <a:latin typeface="Courier New"/>
                <a:cs typeface="Courier New"/>
              </a:rPr>
              <a:t> }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RouteModel</a:t>
            </a:r>
            <a:r>
              <a:rPr lang="en-US" dirty="0">
                <a:latin typeface="Courier New"/>
                <a:cs typeface="Courier New"/>
              </a:rPr>
              <a:t> { query: </a:t>
            </a:r>
            <a:r>
              <a:rPr lang="en-US" dirty="0" err="1">
                <a:latin typeface="Courier New"/>
                <a:cs typeface="Courier New"/>
              </a:rPr>
              <a:t>myQuery</a:t>
            </a:r>
            <a:r>
              <a:rPr lang="en-US" dirty="0">
                <a:latin typeface="Courier New"/>
                <a:cs typeface="Courier New"/>
              </a:rPr>
              <a:t>  } // </a:t>
            </a:r>
            <a:r>
              <a:rPr lang="en-US" dirty="0" err="1">
                <a:latin typeface="Courier New"/>
                <a:cs typeface="Courier New"/>
              </a:rPr>
              <a:t>queryObject.addWaypoint</a:t>
            </a:r>
            <a:r>
              <a:rPr lang="en-US" dirty="0">
                <a:latin typeface="Courier New"/>
                <a:cs typeface="Courier New"/>
              </a:rPr>
              <a:t>(coordinate)</a:t>
            </a:r>
          </a:p>
          <a:p>
            <a:r>
              <a:rPr lang="en-US" dirty="0"/>
              <a:t>Use any view to show the model content as usual</a:t>
            </a:r>
          </a:p>
          <a:p>
            <a:pPr lvl="1"/>
            <a:r>
              <a:rPr lang="en-US" dirty="0"/>
              <a:t>For route data, there is already a delegate type </a:t>
            </a:r>
            <a:r>
              <a:rPr lang="en-US" dirty="0" err="1">
                <a:latin typeface="Courier New"/>
                <a:cs typeface="Courier New"/>
              </a:rPr>
              <a:t>MapRoute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29562" y="2965512"/>
            <a:ext cx="7685010" cy="1944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Map {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    </a:t>
            </a:r>
            <a:r>
              <a:rPr lang="en-US" sz="1125" dirty="0" err="1">
                <a:solidFill>
                  <a:srgbClr val="800080"/>
                </a:solidFill>
              </a:rPr>
              <a:t>RouteQuery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  <a:r>
              <a:rPr lang="en-US" sz="1125" dirty="0">
                <a:solidFill>
                  <a:srgbClr val="800000"/>
                </a:solidFill>
              </a:rPr>
              <a:t>id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routeQuery</a:t>
            </a:r>
            <a:r>
              <a:rPr lang="en-US" sz="1125" dirty="0"/>
              <a:t>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    </a:t>
            </a:r>
            <a:r>
              <a:rPr lang="en-US" sz="1125" dirty="0" err="1">
                <a:solidFill>
                  <a:srgbClr val="800080"/>
                </a:solidFill>
              </a:rPr>
              <a:t>RouteModel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  <a:r>
              <a:rPr lang="en-US" sz="1125" dirty="0">
                <a:solidFill>
                  <a:srgbClr val="800000"/>
                </a:solidFill>
              </a:rPr>
              <a:t>id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routeModel</a:t>
            </a:r>
            <a:r>
              <a:rPr lang="en-US" sz="1125" i="1" dirty="0">
                <a:solidFill>
                  <a:srgbClr val="000000"/>
                </a:solidFill>
              </a:rPr>
              <a:t>;</a:t>
            </a:r>
            <a:r>
              <a:rPr lang="en-US" sz="1125" dirty="0"/>
              <a:t> </a:t>
            </a:r>
            <a:r>
              <a:rPr lang="en-US" sz="1125" dirty="0">
                <a:solidFill>
                  <a:srgbClr val="800000"/>
                </a:solidFill>
              </a:rPr>
              <a:t>plugin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mapPlugin</a:t>
            </a:r>
            <a:r>
              <a:rPr lang="en-US" sz="1125" dirty="0"/>
              <a:t>; </a:t>
            </a:r>
            <a:r>
              <a:rPr lang="en-US" sz="1125" dirty="0">
                <a:solidFill>
                  <a:srgbClr val="800000"/>
                </a:solidFill>
              </a:rPr>
              <a:t>query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routeQuery</a:t>
            </a:r>
            <a:r>
              <a:rPr lang="en-US" sz="1125" i="1" dirty="0">
                <a:solidFill>
                  <a:srgbClr val="000000"/>
                </a:solidFill>
              </a:rPr>
              <a:t> </a:t>
            </a:r>
            <a:r>
              <a:rPr lang="en-US" sz="1125" dirty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    </a:t>
            </a:r>
            <a:r>
              <a:rPr lang="en-US" sz="1125" dirty="0" err="1">
                <a:solidFill>
                  <a:srgbClr val="800080"/>
                </a:solidFill>
              </a:rPr>
              <a:t>MapItemView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  <a:r>
              <a:rPr lang="en-US" sz="1125" dirty="0">
                <a:solidFill>
                  <a:srgbClr val="800000"/>
                </a:solidFill>
              </a:rPr>
              <a:t>model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routeModel</a:t>
            </a:r>
            <a:r>
              <a:rPr lang="en-US" sz="1125" i="1" dirty="0">
                <a:solidFill>
                  <a:srgbClr val="000000"/>
                </a:solidFill>
              </a:rPr>
              <a:t>;</a:t>
            </a:r>
            <a:r>
              <a:rPr lang="en-US" sz="1125" dirty="0"/>
              <a:t> </a:t>
            </a:r>
            <a:r>
              <a:rPr lang="en-US" sz="1125" dirty="0">
                <a:solidFill>
                  <a:srgbClr val="800000"/>
                </a:solidFill>
              </a:rPr>
              <a:t>delegate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routeDelegate</a:t>
            </a:r>
            <a:r>
              <a:rPr lang="en-US" sz="1125" dirty="0"/>
              <a:t> } </a:t>
            </a:r>
            <a:br>
              <a:rPr lang="en-US" sz="1125" dirty="0"/>
            </a:br>
            <a:endParaRPr lang="en-US" sz="1125" dirty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    Component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  <a:r>
              <a:rPr lang="en-US" sz="1125" dirty="0">
                <a:solidFill>
                  <a:srgbClr val="800000"/>
                </a:solidFill>
              </a:rPr>
              <a:t>id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routeDelegate</a:t>
            </a:r>
            <a:r>
              <a:rPr lang="en-US" sz="1125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        </a:t>
            </a:r>
            <a:r>
              <a:rPr lang="en-US" sz="1125" dirty="0" err="1">
                <a:solidFill>
                  <a:srgbClr val="800080"/>
                </a:solidFill>
              </a:rPr>
              <a:t>MapRoute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        route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routeData</a:t>
            </a:r>
            <a:endParaRPr lang="en-US" sz="1125" dirty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        </a:t>
            </a:r>
            <a:r>
              <a:rPr lang="en-US" sz="1125" dirty="0" err="1">
                <a:solidFill>
                  <a:srgbClr val="800000"/>
                </a:solidFill>
              </a:rPr>
              <a:t>line.color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"blue"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        </a:t>
            </a:r>
            <a:r>
              <a:rPr lang="en-US" sz="1125" dirty="0" err="1">
                <a:solidFill>
                  <a:srgbClr val="800000"/>
                </a:solidFill>
              </a:rPr>
              <a:t>line.width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5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00"/>
                </a:solidFill>
              </a:rPr>
              <a:t>            opacity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0.8</a:t>
            </a: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A366510-C01A-9642-B051-327E55FF5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73865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Connectivity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NFC</a:t>
            </a:r>
          </a:p>
          <a:p>
            <a:pPr lvl="1"/>
            <a:r>
              <a:rPr lang="en-US" dirty="0"/>
              <a:t>NFC tag detection</a:t>
            </a:r>
          </a:p>
          <a:p>
            <a:pPr lvl="1"/>
            <a:r>
              <a:rPr lang="en-US" dirty="0"/>
              <a:t>Reading and writing NDEF messages, NDEF message handler registration</a:t>
            </a:r>
          </a:p>
          <a:p>
            <a:pPr lvl="1"/>
            <a:r>
              <a:rPr lang="en-US" dirty="0"/>
              <a:t>File and message sharing </a:t>
            </a:r>
          </a:p>
          <a:p>
            <a:endParaRPr lang="en-US" dirty="0"/>
          </a:p>
          <a:p>
            <a:r>
              <a:rPr lang="en-US" dirty="0"/>
              <a:t>Bluetooth</a:t>
            </a:r>
          </a:p>
          <a:p>
            <a:pPr lvl="1"/>
            <a:r>
              <a:rPr lang="en-US" dirty="0"/>
              <a:t>Local device information</a:t>
            </a:r>
          </a:p>
          <a:p>
            <a:pPr lvl="1"/>
            <a:r>
              <a:rPr lang="en-US" dirty="0"/>
              <a:t>Device and service discoveries </a:t>
            </a:r>
          </a:p>
          <a:p>
            <a:pPr lvl="1"/>
            <a:r>
              <a:rPr lang="en-US" dirty="0"/>
              <a:t>OBEX object push profile (not on Android) </a:t>
            </a:r>
          </a:p>
          <a:p>
            <a:pPr lvl="1"/>
            <a:r>
              <a:rPr lang="en-US" dirty="0"/>
              <a:t>Serial port profile via RFCOMM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C2DA27F-BB48-ED4B-81A2-00BA4046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428434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23" y="2533464"/>
            <a:ext cx="5294702" cy="27664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NFC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06639" y="1291326"/>
            <a:ext cx="8422742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/>
            <a:r>
              <a:rPr lang="en-US" sz="1125" dirty="0"/>
              <a:t>// Detecting NFC tags </a:t>
            </a:r>
          </a:p>
          <a:p>
            <a:pPr lvl="0"/>
            <a:r>
              <a:rPr lang="en-US" sz="1125" dirty="0" err="1"/>
              <a:t>m_manager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=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new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>
                <a:solidFill>
                  <a:srgbClr val="800080"/>
                </a:solidFill>
              </a:rPr>
              <a:t>QNearFieldManager</a:t>
            </a:r>
            <a:r>
              <a:rPr lang="en-US" sz="1125" dirty="0"/>
              <a:t>(</a:t>
            </a:r>
            <a:r>
              <a:rPr lang="en-US" sz="1125" dirty="0">
                <a:solidFill>
                  <a:srgbClr val="808000"/>
                </a:solidFill>
              </a:rPr>
              <a:t>this</a:t>
            </a:r>
            <a:r>
              <a:rPr lang="en-US" sz="1125" dirty="0"/>
              <a:t>); </a:t>
            </a:r>
          </a:p>
          <a:p>
            <a:pPr lvl="0"/>
            <a:r>
              <a:rPr lang="en-US" sz="1125" dirty="0"/>
              <a:t>connect(</a:t>
            </a:r>
            <a:r>
              <a:rPr lang="en-US" sz="1125" dirty="0" err="1"/>
              <a:t>m_manager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SIGNAL</a:t>
            </a:r>
            <a:r>
              <a:rPr lang="en-US" sz="1125" dirty="0"/>
              <a:t>(</a:t>
            </a:r>
            <a:r>
              <a:rPr lang="en-US" sz="1125" dirty="0" err="1"/>
              <a:t>targetDetected</a:t>
            </a:r>
            <a:r>
              <a:rPr lang="en-US" sz="1125" dirty="0"/>
              <a:t>(</a:t>
            </a:r>
            <a:r>
              <a:rPr lang="en-US" sz="1125" dirty="0" err="1">
                <a:solidFill>
                  <a:srgbClr val="800080"/>
                </a:solidFill>
              </a:rPr>
              <a:t>QNearFieldTarget</a:t>
            </a:r>
            <a:r>
              <a:rPr lang="en-US" sz="1125" dirty="0"/>
              <a:t>*)), </a:t>
            </a:r>
            <a:r>
              <a:rPr lang="en-US" sz="1125" dirty="0">
                <a:solidFill>
                  <a:srgbClr val="808000"/>
                </a:solidFill>
              </a:rPr>
              <a:t>this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 </a:t>
            </a:r>
          </a:p>
          <a:p>
            <a:pPr lvl="0"/>
            <a:r>
              <a:rPr lang="en-US" sz="1125" dirty="0">
                <a:solidFill>
                  <a:srgbClr val="C0C0C0"/>
                </a:solidFill>
              </a:rPr>
              <a:t>                   </a:t>
            </a:r>
            <a:r>
              <a:rPr lang="en-US" sz="1125" dirty="0">
                <a:solidFill>
                  <a:srgbClr val="808000"/>
                </a:solidFill>
              </a:rPr>
              <a:t>SLOT</a:t>
            </a:r>
            <a:r>
              <a:rPr lang="en-US" sz="1125" dirty="0"/>
              <a:t>(</a:t>
            </a:r>
            <a:r>
              <a:rPr lang="en-US" sz="1125" dirty="0" err="1"/>
              <a:t>targetDetected</a:t>
            </a:r>
            <a:r>
              <a:rPr lang="en-US" sz="1125" dirty="0"/>
              <a:t>(</a:t>
            </a:r>
            <a:r>
              <a:rPr lang="en-US" sz="1125" dirty="0" err="1">
                <a:solidFill>
                  <a:srgbClr val="800080"/>
                </a:solidFill>
              </a:rPr>
              <a:t>QNearFieldTarget</a:t>
            </a:r>
            <a:r>
              <a:rPr lang="en-US" sz="1125" dirty="0"/>
              <a:t>*))); </a:t>
            </a:r>
          </a:p>
          <a:p>
            <a:pPr lvl="0"/>
            <a:r>
              <a:rPr lang="en-US" sz="1125" dirty="0"/>
              <a:t>connect(</a:t>
            </a:r>
            <a:r>
              <a:rPr lang="en-US" sz="1125" dirty="0" err="1"/>
              <a:t>m_manager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SIGNAL</a:t>
            </a:r>
            <a:r>
              <a:rPr lang="en-US" sz="1125" dirty="0"/>
              <a:t>(</a:t>
            </a:r>
            <a:r>
              <a:rPr lang="en-US" sz="1125" dirty="0" err="1"/>
              <a:t>targetLost</a:t>
            </a:r>
            <a:r>
              <a:rPr lang="en-US" sz="1125" dirty="0"/>
              <a:t>(</a:t>
            </a:r>
            <a:r>
              <a:rPr lang="en-US" sz="1125" dirty="0" err="1">
                <a:solidFill>
                  <a:srgbClr val="800080"/>
                </a:solidFill>
              </a:rPr>
              <a:t>QNearFieldTarget</a:t>
            </a:r>
            <a:r>
              <a:rPr lang="en-US" sz="1125" dirty="0"/>
              <a:t>*)), </a:t>
            </a:r>
            <a:r>
              <a:rPr lang="en-US" sz="1125" dirty="0">
                <a:solidFill>
                  <a:srgbClr val="808000"/>
                </a:solidFill>
              </a:rPr>
              <a:t>this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 </a:t>
            </a:r>
          </a:p>
          <a:p>
            <a:pPr lvl="0"/>
            <a:r>
              <a:rPr lang="en-US" sz="1125" dirty="0">
                <a:solidFill>
                  <a:srgbClr val="C0C0C0"/>
                </a:solidFill>
              </a:rPr>
              <a:t>                   </a:t>
            </a:r>
            <a:r>
              <a:rPr lang="en-US" sz="1125" dirty="0">
                <a:solidFill>
                  <a:srgbClr val="808000"/>
                </a:solidFill>
              </a:rPr>
              <a:t>SLOT</a:t>
            </a:r>
            <a:r>
              <a:rPr lang="en-US" sz="1125" dirty="0"/>
              <a:t>(</a:t>
            </a:r>
            <a:r>
              <a:rPr lang="en-US" sz="1125" dirty="0" err="1"/>
              <a:t>targetLost</a:t>
            </a:r>
            <a:r>
              <a:rPr lang="en-US" sz="1125" dirty="0"/>
              <a:t>(</a:t>
            </a:r>
            <a:r>
              <a:rPr lang="en-US" sz="1125" dirty="0" err="1">
                <a:solidFill>
                  <a:srgbClr val="800080"/>
                </a:solidFill>
              </a:rPr>
              <a:t>QNearFieldTarget</a:t>
            </a:r>
            <a:r>
              <a:rPr lang="en-US" sz="1125" dirty="0"/>
              <a:t>*))); </a:t>
            </a:r>
          </a:p>
          <a:p>
            <a:pPr lvl="0"/>
            <a:r>
              <a:rPr lang="en-US" sz="1125" dirty="0" err="1"/>
              <a:t>m_manager</a:t>
            </a:r>
            <a:r>
              <a:rPr lang="en-US" sz="1125" dirty="0"/>
              <a:t>-&gt;</a:t>
            </a:r>
            <a:r>
              <a:rPr lang="en-US" sz="1125" dirty="0" err="1"/>
              <a:t>startTargetDetection</a:t>
            </a:r>
            <a:r>
              <a:rPr lang="en-US" sz="1125" dirty="0"/>
              <a:t>();</a:t>
            </a:r>
            <a:endParaRPr lang="en-US" sz="1125" dirty="0">
              <a:solidFill>
                <a:srgbClr val="808000"/>
              </a:solidFill>
              <a:ea typeface="MS PGothic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A13AB88-1DF9-2C4A-B2DE-14C081551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17889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Bluetooth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66316" y="1453344"/>
            <a:ext cx="2015600" cy="29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 err="1"/>
              <a:t>QBluetoothSocket</a:t>
            </a:r>
            <a:endParaRPr lang="en-US" sz="135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949946" y="1453344"/>
            <a:ext cx="2015600" cy="29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 err="1"/>
              <a:t>QBluetoothServer</a:t>
            </a:r>
            <a:endParaRPr lang="en-US" sz="1350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7217607" y="1453344"/>
            <a:ext cx="1745641" cy="29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 err="1"/>
              <a:t>QBluetoothSocket</a:t>
            </a:r>
            <a:endParaRPr lang="en-US" sz="1350" dirty="0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3222202" y="1831386"/>
            <a:ext cx="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535" tIns="44999" rIns="86535" bIns="44999" anchor="ctr"/>
          <a:lstStyle/>
          <a:p>
            <a:endParaRPr lang="en-US" sz="1350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5705831" y="1777380"/>
            <a:ext cx="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535" tIns="44999" rIns="86535" bIns="44999" anchor="ctr"/>
          <a:lstStyle/>
          <a:p>
            <a:endParaRPr lang="en-US" sz="1350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8009586" y="1777380"/>
            <a:ext cx="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535" tIns="44999" rIns="86535" bIns="44999" anchor="ctr"/>
          <a:lstStyle/>
          <a:p>
            <a:endParaRPr lang="en-US" sz="1350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3222203" y="2749488"/>
            <a:ext cx="2483628" cy="3240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535" tIns="44999" rIns="86535" bIns="44999" anchor="ctr"/>
          <a:lstStyle/>
          <a:p>
            <a:endParaRPr lang="en-US" sz="1350"/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3276196" y="2479458"/>
            <a:ext cx="1871174" cy="26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25" dirty="0"/>
              <a:t>4. </a:t>
            </a:r>
            <a:r>
              <a:rPr lang="en-US" sz="1125" dirty="0" err="1"/>
              <a:t>connectToService</a:t>
            </a:r>
            <a:r>
              <a:rPr lang="en-US" sz="1125" dirty="0"/>
              <a:t>()</a:t>
            </a: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1872405" y="2803496"/>
            <a:ext cx="1296650" cy="43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25" dirty="0"/>
              <a:t>8. signal connected()</a:t>
            </a: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3276196" y="3235542"/>
            <a:ext cx="1871174" cy="26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25" dirty="0"/>
              <a:t>9. write()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90268" y="2911506"/>
            <a:ext cx="431687" cy="270030"/>
            <a:chOff x="3719736" y="3501008"/>
            <a:chExt cx="575733" cy="360040"/>
          </a:xfrm>
        </p:grpSpPr>
        <p:sp>
          <p:nvSpPr>
            <p:cNvPr id="25" name="Line 19"/>
            <p:cNvSpPr>
              <a:spLocks noChangeShapeType="1"/>
            </p:cNvSpPr>
            <p:nvPr/>
          </p:nvSpPr>
          <p:spPr bwMode="auto">
            <a:xfrm flipH="1">
              <a:off x="3719736" y="3501008"/>
              <a:ext cx="5757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V="1">
              <a:off x="3719736" y="3501008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3719736" y="3861048"/>
              <a:ext cx="5757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</p:grp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1710428" y="3505574"/>
            <a:ext cx="1402985" cy="43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25" dirty="0"/>
              <a:t>10. signal </a:t>
            </a:r>
            <a:r>
              <a:rPr lang="en-US" sz="1125" dirty="0" err="1"/>
              <a:t>bytesWritten</a:t>
            </a:r>
            <a:r>
              <a:rPr lang="en-US" sz="1125" dirty="0"/>
              <a:t>()</a:t>
            </a:r>
          </a:p>
        </p:txBody>
      </p:sp>
      <p:grpSp>
        <p:nvGrpSpPr>
          <p:cNvPr id="29" name="Group 23"/>
          <p:cNvGrpSpPr>
            <a:grpSpLocks/>
          </p:cNvGrpSpPr>
          <p:nvPr/>
        </p:nvGrpSpPr>
        <p:grpSpPr bwMode="auto">
          <a:xfrm rot="10800000">
            <a:off x="5705833" y="1886343"/>
            <a:ext cx="431687" cy="269081"/>
            <a:chOff x="839" y="1480"/>
            <a:chExt cx="272" cy="226"/>
          </a:xfrm>
        </p:grpSpPr>
        <p:sp>
          <p:nvSpPr>
            <p:cNvPr id="30" name="Line 24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31" name="Line 25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</p:grpSp>
      <p:sp>
        <p:nvSpPr>
          <p:cNvPr id="33" name="Text Box 27"/>
          <p:cNvSpPr txBox="1">
            <a:spLocks noChangeArrowheads="1"/>
          </p:cNvSpPr>
          <p:nvPr/>
        </p:nvSpPr>
        <p:spPr bwMode="auto">
          <a:xfrm>
            <a:off x="6191758" y="1885392"/>
            <a:ext cx="1296650" cy="26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25" dirty="0"/>
              <a:t>1. listen()</a:t>
            </a:r>
          </a:p>
        </p:txBody>
      </p:sp>
      <p:grpSp>
        <p:nvGrpSpPr>
          <p:cNvPr id="34" name="Group 28"/>
          <p:cNvGrpSpPr>
            <a:grpSpLocks/>
          </p:cNvGrpSpPr>
          <p:nvPr/>
        </p:nvGrpSpPr>
        <p:grpSpPr bwMode="auto">
          <a:xfrm rot="10800000">
            <a:off x="5705833" y="2209430"/>
            <a:ext cx="431687" cy="269081"/>
            <a:chOff x="839" y="1480"/>
            <a:chExt cx="272" cy="226"/>
          </a:xfrm>
        </p:grpSpPr>
        <p:sp>
          <p:nvSpPr>
            <p:cNvPr id="35" name="Line 29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36" name="Line 30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37" name="Line 31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</p:grpSp>
      <p:sp>
        <p:nvSpPr>
          <p:cNvPr id="38" name="Text Box 32"/>
          <p:cNvSpPr txBox="1">
            <a:spLocks noChangeArrowheads="1"/>
          </p:cNvSpPr>
          <p:nvPr/>
        </p:nvSpPr>
        <p:spPr bwMode="auto">
          <a:xfrm>
            <a:off x="6191759" y="3019520"/>
            <a:ext cx="1510907" cy="43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25" dirty="0"/>
              <a:t>5. signal </a:t>
            </a:r>
            <a:r>
              <a:rPr lang="en-US" sz="1125" dirty="0" err="1"/>
              <a:t>newConnection</a:t>
            </a:r>
            <a:r>
              <a:rPr lang="en-US" sz="1125" dirty="0"/>
              <a:t>()</a:t>
            </a:r>
          </a:p>
        </p:txBody>
      </p:sp>
      <p:sp>
        <p:nvSpPr>
          <p:cNvPr id="40" name="Text Box 34"/>
          <p:cNvSpPr txBox="1">
            <a:spLocks noChangeArrowheads="1"/>
          </p:cNvSpPr>
          <p:nvPr/>
        </p:nvSpPr>
        <p:spPr bwMode="auto">
          <a:xfrm>
            <a:off x="6191758" y="3457596"/>
            <a:ext cx="2447288" cy="26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25" dirty="0"/>
              <a:t>6. </a:t>
            </a:r>
            <a:r>
              <a:rPr lang="en-US" sz="1125" dirty="0" err="1"/>
              <a:t>nextPendingConnection</a:t>
            </a:r>
            <a:r>
              <a:rPr lang="en-US" sz="1125" dirty="0"/>
              <a:t>()</a:t>
            </a:r>
          </a:p>
        </p:txBody>
      </p:sp>
      <p:grpSp>
        <p:nvGrpSpPr>
          <p:cNvPr id="41" name="Group 35"/>
          <p:cNvGrpSpPr>
            <a:grpSpLocks/>
          </p:cNvGrpSpPr>
          <p:nvPr/>
        </p:nvGrpSpPr>
        <p:grpSpPr bwMode="auto">
          <a:xfrm rot="10800000">
            <a:off x="8027486" y="4045634"/>
            <a:ext cx="431687" cy="269081"/>
            <a:chOff x="839" y="1480"/>
            <a:chExt cx="272" cy="226"/>
          </a:xfrm>
        </p:grpSpPr>
        <p:sp>
          <p:nvSpPr>
            <p:cNvPr id="42" name="Line 36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43" name="Line 37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</p:grpSp>
      <p:sp>
        <p:nvSpPr>
          <p:cNvPr id="45" name="Text Box 39"/>
          <p:cNvSpPr txBox="1">
            <a:spLocks noChangeArrowheads="1"/>
          </p:cNvSpPr>
          <p:nvPr/>
        </p:nvSpPr>
        <p:spPr bwMode="auto">
          <a:xfrm>
            <a:off x="8081478" y="3559580"/>
            <a:ext cx="1187822" cy="43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25" dirty="0"/>
              <a:t>7. signal </a:t>
            </a:r>
            <a:r>
              <a:rPr lang="en-US" sz="1125" dirty="0" err="1"/>
              <a:t>readyRead</a:t>
            </a:r>
            <a:r>
              <a:rPr lang="en-US" sz="1125" dirty="0"/>
              <a:t>()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60631" y="4531686"/>
            <a:ext cx="2015600" cy="29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/>
              <a:t>Client</a:t>
            </a:r>
          </a:p>
        </p:txBody>
      </p:sp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5061225" y="4534604"/>
            <a:ext cx="2015600" cy="29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/>
              <a:t>Server</a:t>
            </a:r>
          </a:p>
        </p:txBody>
      </p:sp>
      <p:sp>
        <p:nvSpPr>
          <p:cNvPr id="89" name="Text Box 32"/>
          <p:cNvSpPr txBox="1">
            <a:spLocks noChangeArrowheads="1"/>
          </p:cNvSpPr>
          <p:nvPr/>
        </p:nvSpPr>
        <p:spPr bwMode="auto">
          <a:xfrm>
            <a:off x="6191759" y="2209428"/>
            <a:ext cx="1510907" cy="26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25" dirty="0"/>
              <a:t>2. Register service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360631" y="1345332"/>
            <a:ext cx="2015600" cy="5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 err="1"/>
              <a:t>QBluetoothService</a:t>
            </a:r>
            <a:r>
              <a:rPr lang="en-US" sz="1350" dirty="0"/>
              <a:t> </a:t>
            </a:r>
            <a:r>
              <a:rPr lang="en-US" sz="1350" dirty="0" err="1"/>
              <a:t>DiscoveryAgent</a:t>
            </a:r>
            <a:endParaRPr lang="en-US" sz="1350" dirty="0"/>
          </a:p>
        </p:txBody>
      </p:sp>
      <p:sp>
        <p:nvSpPr>
          <p:cNvPr id="91" name="Line 6"/>
          <p:cNvSpPr>
            <a:spLocks noChangeShapeType="1"/>
          </p:cNvSpPr>
          <p:nvPr/>
        </p:nvSpPr>
        <p:spPr bwMode="auto">
          <a:xfrm>
            <a:off x="1008533" y="1831386"/>
            <a:ext cx="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535" tIns="44999" rIns="86535" bIns="44999" anchor="ctr"/>
          <a:lstStyle/>
          <a:p>
            <a:endParaRPr lang="en-US" sz="1350"/>
          </a:p>
        </p:txBody>
      </p:sp>
      <p:sp>
        <p:nvSpPr>
          <p:cNvPr id="96" name="Text Box 27"/>
          <p:cNvSpPr txBox="1">
            <a:spLocks noChangeArrowheads="1"/>
          </p:cNvSpPr>
          <p:nvPr/>
        </p:nvSpPr>
        <p:spPr bwMode="auto">
          <a:xfrm>
            <a:off x="1116518" y="1906219"/>
            <a:ext cx="1511774" cy="43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6535" tIns="44999" rIns="86535" bIns="4499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25" dirty="0"/>
              <a:t>3. </a:t>
            </a:r>
            <a:r>
              <a:rPr lang="en-US" sz="1125" dirty="0" err="1"/>
              <a:t>serviceDiscovered</a:t>
            </a:r>
            <a:r>
              <a:rPr lang="en-US" sz="1125" dirty="0"/>
              <a:t>()</a:t>
            </a:r>
          </a:p>
        </p:txBody>
      </p:sp>
      <p:sp>
        <p:nvSpPr>
          <p:cNvPr id="97" name="Line 9"/>
          <p:cNvSpPr>
            <a:spLocks noChangeShapeType="1"/>
          </p:cNvSpPr>
          <p:nvPr/>
        </p:nvSpPr>
        <p:spPr bwMode="auto">
          <a:xfrm>
            <a:off x="1008535" y="2317440"/>
            <a:ext cx="2213669" cy="3240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535" tIns="44999" rIns="86535" bIns="44999" anchor="ctr"/>
          <a:lstStyle/>
          <a:p>
            <a:endParaRPr lang="en-US" sz="1350"/>
          </a:p>
        </p:txBody>
      </p:sp>
      <p:grpSp>
        <p:nvGrpSpPr>
          <p:cNvPr id="98" name="Group 35"/>
          <p:cNvGrpSpPr>
            <a:grpSpLocks/>
          </p:cNvGrpSpPr>
          <p:nvPr/>
        </p:nvGrpSpPr>
        <p:grpSpPr bwMode="auto">
          <a:xfrm rot="10800000">
            <a:off x="5705833" y="3127532"/>
            <a:ext cx="431687" cy="269081"/>
            <a:chOff x="839" y="1480"/>
            <a:chExt cx="272" cy="226"/>
          </a:xfrm>
        </p:grpSpPr>
        <p:sp>
          <p:nvSpPr>
            <p:cNvPr id="99" name="Line 36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100" name="Line 37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101" name="Line 38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</p:grpSp>
      <p:sp>
        <p:nvSpPr>
          <p:cNvPr id="102" name="Line 9"/>
          <p:cNvSpPr>
            <a:spLocks noChangeShapeType="1"/>
          </p:cNvSpPr>
          <p:nvPr/>
        </p:nvSpPr>
        <p:spPr bwMode="auto">
          <a:xfrm>
            <a:off x="5705833" y="3613584"/>
            <a:ext cx="2267660" cy="2700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535" tIns="44999" rIns="86535" bIns="44999" anchor="ctr"/>
          <a:lstStyle/>
          <a:p>
            <a:endParaRPr lang="en-US" sz="1350"/>
          </a:p>
        </p:txBody>
      </p:sp>
      <p:sp>
        <p:nvSpPr>
          <p:cNvPr id="107" name="Line 9"/>
          <p:cNvSpPr>
            <a:spLocks noChangeShapeType="1"/>
          </p:cNvSpPr>
          <p:nvPr/>
        </p:nvSpPr>
        <p:spPr bwMode="auto">
          <a:xfrm>
            <a:off x="3222203" y="3505572"/>
            <a:ext cx="4805282" cy="6480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535" tIns="44999" rIns="86535" bIns="44999" anchor="ctr"/>
          <a:lstStyle/>
          <a:p>
            <a:endParaRPr lang="en-US" sz="1350"/>
          </a:p>
        </p:txBody>
      </p:sp>
      <p:grpSp>
        <p:nvGrpSpPr>
          <p:cNvPr id="108" name="Group 107"/>
          <p:cNvGrpSpPr/>
          <p:nvPr/>
        </p:nvGrpSpPr>
        <p:grpSpPr>
          <a:xfrm>
            <a:off x="2790268" y="3613584"/>
            <a:ext cx="431687" cy="270030"/>
            <a:chOff x="3719736" y="3501008"/>
            <a:chExt cx="575733" cy="360040"/>
          </a:xfrm>
        </p:grpSpPr>
        <p:sp>
          <p:nvSpPr>
            <p:cNvPr id="109" name="Line 19"/>
            <p:cNvSpPr>
              <a:spLocks noChangeShapeType="1"/>
            </p:cNvSpPr>
            <p:nvPr/>
          </p:nvSpPr>
          <p:spPr bwMode="auto">
            <a:xfrm flipH="1">
              <a:off x="3719736" y="3501008"/>
              <a:ext cx="5757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110" name="Line 20"/>
            <p:cNvSpPr>
              <a:spLocks noChangeShapeType="1"/>
            </p:cNvSpPr>
            <p:nvPr/>
          </p:nvSpPr>
          <p:spPr bwMode="auto">
            <a:xfrm flipV="1">
              <a:off x="3719736" y="3501008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  <p:sp>
          <p:nvSpPr>
            <p:cNvPr id="111" name="Line 21"/>
            <p:cNvSpPr>
              <a:spLocks noChangeShapeType="1"/>
            </p:cNvSpPr>
            <p:nvPr/>
          </p:nvSpPr>
          <p:spPr bwMode="auto">
            <a:xfrm>
              <a:off x="3719736" y="3861048"/>
              <a:ext cx="5757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1350"/>
            </a:p>
          </p:txBody>
        </p:sp>
      </p:grpSp>
      <p:sp>
        <p:nvSpPr>
          <p:cNvPr id="56" name="Rounded Rectangle 55"/>
          <p:cNvSpPr/>
          <p:nvPr/>
        </p:nvSpPr>
        <p:spPr bwMode="auto">
          <a:xfrm>
            <a:off x="4974072" y="1346774"/>
            <a:ext cx="4076143" cy="360036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535" tIns="44999" rIns="86535" bIns="4499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79196" fontAlgn="base">
              <a:spcBef>
                <a:spcPct val="0"/>
              </a:spcBef>
              <a:spcAft>
                <a:spcPct val="0"/>
              </a:spcAft>
            </a:pPr>
            <a:endParaRPr lang="en-US" sz="2325">
              <a:latin typeface="Verdana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162707" y="1329816"/>
            <a:ext cx="4715326" cy="361732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535" tIns="44999" rIns="86535" bIns="4499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79196" fontAlgn="base">
              <a:spcBef>
                <a:spcPct val="0"/>
              </a:spcBef>
              <a:spcAft>
                <a:spcPct val="0"/>
              </a:spcAft>
            </a:pPr>
            <a:endParaRPr lang="en-US" sz="2325">
              <a:latin typeface="Verdana" pitchFamily="34" charset="0"/>
            </a:endParaRPr>
          </a:p>
        </p:txBody>
      </p:sp>
      <p:sp>
        <p:nvSpPr>
          <p:cNvPr id="60" name="Footer Placeholder 3">
            <a:extLst>
              <a:ext uri="{FF2B5EF4-FFF2-40B4-BE49-F238E27FC236}">
                <a16:creationId xmlns:a16="http://schemas.microsoft.com/office/drawing/2014/main" id="{274C4AA5-C506-4949-AE03-CF8A61B9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4061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C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909" y="2485185"/>
            <a:ext cx="8668182" cy="561629"/>
          </a:xfrm>
        </p:spPr>
        <p:txBody>
          <a:bodyPr/>
          <a:lstStyle/>
          <a:p>
            <a:r>
              <a:rPr lang="en-US" dirty="0"/>
              <a:t>Getting Started </a:t>
            </a:r>
          </a:p>
        </p:txBody>
      </p:sp>
    </p:spTree>
    <p:extLst>
      <p:ext uri="{BB962C8B-B14F-4D97-AF65-F5344CB8AC3E}">
        <p14:creationId xmlns:p14="http://schemas.microsoft.com/office/powerpoint/2010/main" val="110127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>
                <a:cs typeface="Courier New"/>
              </a:rPr>
              <a:t>QBluetoothServiceInfo</a:t>
            </a:r>
            <a:r>
              <a:rPr lang="en-US" dirty="0"/>
              <a:t>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Bluetooth service attributes</a:t>
            </a:r>
          </a:p>
          <a:p>
            <a:pPr lvl="1"/>
            <a:r>
              <a:rPr lang="en-US" dirty="0"/>
              <a:t>Protocol, port, description, name, provider, service class </a:t>
            </a:r>
            <a:r>
              <a:rPr lang="en-US" dirty="0" err="1"/>
              <a:t>Uuid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Defined as name and sequence pairs </a:t>
            </a:r>
          </a:p>
          <a:p>
            <a:pPr lvl="1"/>
            <a:r>
              <a:rPr lang="en-US" dirty="0"/>
              <a:t>Set with convenience functions</a:t>
            </a:r>
          </a:p>
          <a:p>
            <a:pPr lvl="2"/>
            <a:r>
              <a:rPr lang="en-US" sz="1050" dirty="0" err="1">
                <a:latin typeface="Courier New"/>
                <a:cs typeface="Courier New"/>
              </a:rPr>
              <a:t>serviceInfo.setServiceUuid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QBluetoothUuid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serviceUuid</a:t>
            </a:r>
            <a:r>
              <a:rPr lang="en-US" sz="1050" dirty="0">
                <a:latin typeface="Courier New"/>
                <a:cs typeface="Courier New"/>
              </a:rPr>
              <a:t>));</a:t>
            </a:r>
          </a:p>
          <a:p>
            <a:pPr lvl="1"/>
            <a:r>
              <a:rPr lang="en-US" dirty="0"/>
              <a:t>Or with generic </a:t>
            </a:r>
            <a:r>
              <a:rPr lang="en-US" dirty="0" err="1"/>
              <a:t>setAttribute</a:t>
            </a:r>
            <a:r>
              <a:rPr lang="en-US" dirty="0"/>
              <a:t>() function</a:t>
            </a:r>
          </a:p>
          <a:p>
            <a:pPr marL="535781" lvl="2" indent="0">
              <a:buNone/>
            </a:pPr>
            <a:r>
              <a:rPr lang="en-US" sz="1050" dirty="0" err="1">
                <a:latin typeface="Courier New"/>
                <a:cs typeface="Courier New"/>
              </a:rPr>
              <a:t>QBluetoothServiceInfo</a:t>
            </a:r>
            <a:r>
              <a:rPr lang="en-US" sz="1050" dirty="0">
                <a:latin typeface="Courier New"/>
                <a:cs typeface="Courier New"/>
              </a:rPr>
              <a:t>::Sequence </a:t>
            </a:r>
            <a:r>
              <a:rPr lang="en-US" sz="1050" dirty="0" err="1">
                <a:latin typeface="Courier New"/>
                <a:cs typeface="Courier New"/>
              </a:rPr>
              <a:t>publicBrowse</a:t>
            </a:r>
            <a:r>
              <a:rPr lang="en-US" sz="1050" dirty="0">
                <a:latin typeface="Courier New"/>
                <a:cs typeface="Courier New"/>
              </a:rPr>
              <a:t>; </a:t>
            </a:r>
          </a:p>
          <a:p>
            <a:pPr marL="535781" lvl="2" indent="0">
              <a:buNone/>
            </a:pPr>
            <a:r>
              <a:rPr lang="en-US" sz="1050" dirty="0" err="1">
                <a:latin typeface="Courier New"/>
                <a:cs typeface="Courier New"/>
              </a:rPr>
              <a:t>publicBrowse</a:t>
            </a:r>
            <a:r>
              <a:rPr lang="en-US" sz="1050" dirty="0">
                <a:latin typeface="Courier New"/>
                <a:cs typeface="Courier New"/>
              </a:rPr>
              <a:t> &lt;&lt; </a:t>
            </a:r>
            <a:r>
              <a:rPr lang="en-US" sz="1050" dirty="0" err="1">
                <a:latin typeface="Courier New"/>
                <a:cs typeface="Courier New"/>
              </a:rPr>
              <a:t>QVariant</a:t>
            </a:r>
            <a:r>
              <a:rPr lang="en-US" sz="1050" dirty="0">
                <a:latin typeface="Courier New"/>
                <a:cs typeface="Courier New"/>
              </a:rPr>
              <a:t>::</a:t>
            </a:r>
            <a:r>
              <a:rPr lang="en-US" sz="1050" dirty="0" err="1">
                <a:latin typeface="Courier New"/>
                <a:cs typeface="Courier New"/>
              </a:rPr>
              <a:t>fromValue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QBluetoothUuid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QBluetoothUuid</a:t>
            </a:r>
            <a:r>
              <a:rPr lang="en-US" sz="1050" dirty="0">
                <a:latin typeface="Courier New"/>
                <a:cs typeface="Courier New"/>
              </a:rPr>
              <a:t>::</a:t>
            </a:r>
            <a:r>
              <a:rPr lang="en-US" sz="1050" dirty="0" err="1">
                <a:latin typeface="Courier New"/>
                <a:cs typeface="Courier New"/>
              </a:rPr>
              <a:t>PublicBrowseGroup</a:t>
            </a:r>
            <a:r>
              <a:rPr lang="en-US" sz="1050" dirty="0">
                <a:latin typeface="Courier New"/>
                <a:cs typeface="Courier New"/>
              </a:rPr>
              <a:t>)); </a:t>
            </a:r>
          </a:p>
          <a:p>
            <a:pPr marL="535781" lvl="2" indent="0">
              <a:buNone/>
            </a:pPr>
            <a:r>
              <a:rPr lang="en-US" sz="1050" dirty="0" err="1">
                <a:latin typeface="Courier New"/>
                <a:cs typeface="Courier New"/>
              </a:rPr>
              <a:t>serviceInfo.setAttribute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QBluetoothServiceInfo</a:t>
            </a:r>
            <a:r>
              <a:rPr lang="en-US" sz="1050" dirty="0">
                <a:latin typeface="Courier New"/>
                <a:cs typeface="Courier New"/>
              </a:rPr>
              <a:t>::</a:t>
            </a:r>
            <a:r>
              <a:rPr lang="en-US" sz="1050" dirty="0" err="1">
                <a:latin typeface="Courier New"/>
                <a:cs typeface="Courier New"/>
              </a:rPr>
              <a:t>BrowseGroupList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publicBrowse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3D4D0AC-9D95-5E4F-AF73-DDCC975F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86037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06639" y="1561356"/>
            <a:ext cx="8422742" cy="1134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/>
            <a:r>
              <a:rPr lang="en-US" sz="1125" dirty="0" err="1">
                <a:solidFill>
                  <a:srgbClr val="800000"/>
                </a:solidFill>
              </a:rPr>
              <a:t>rfcommServer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=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new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>
                <a:solidFill>
                  <a:srgbClr val="800080"/>
                </a:solidFill>
              </a:rPr>
              <a:t>QBluetoothServer</a:t>
            </a:r>
            <a:r>
              <a:rPr lang="en-US" sz="1125" dirty="0"/>
              <a:t>(</a:t>
            </a:r>
            <a:r>
              <a:rPr lang="en-US" sz="1125" dirty="0" err="1">
                <a:solidFill>
                  <a:srgbClr val="800080"/>
                </a:solidFill>
              </a:rPr>
              <a:t>QBluetoothServiceInfo</a:t>
            </a:r>
            <a:r>
              <a:rPr lang="en-US" sz="1125" dirty="0"/>
              <a:t>::</a:t>
            </a:r>
            <a:r>
              <a:rPr lang="en-US" sz="1125" dirty="0" err="1">
                <a:solidFill>
                  <a:srgbClr val="800080"/>
                </a:solidFill>
              </a:rPr>
              <a:t>RfcommProtocol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this</a:t>
            </a:r>
            <a:r>
              <a:rPr lang="en-US" sz="1125" dirty="0"/>
              <a:t>); </a:t>
            </a:r>
          </a:p>
          <a:p>
            <a:pPr lvl="0"/>
            <a:r>
              <a:rPr lang="en-US" sz="1125" dirty="0"/>
              <a:t>connect(</a:t>
            </a:r>
            <a:r>
              <a:rPr lang="en-US" sz="1125" dirty="0" err="1">
                <a:solidFill>
                  <a:srgbClr val="800000"/>
                </a:solidFill>
              </a:rPr>
              <a:t>rfcommServer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SIGNAL</a:t>
            </a:r>
            <a:r>
              <a:rPr lang="en-US" sz="1125" dirty="0"/>
              <a:t>(</a:t>
            </a:r>
            <a:r>
              <a:rPr lang="en-US" sz="1125" dirty="0" err="1"/>
              <a:t>newConnection</a:t>
            </a:r>
            <a:r>
              <a:rPr lang="en-US" sz="1125" dirty="0"/>
              <a:t>()),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this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SLOT</a:t>
            </a:r>
            <a:r>
              <a:rPr lang="en-US" sz="1125" dirty="0"/>
              <a:t>(</a:t>
            </a:r>
            <a:r>
              <a:rPr lang="en-US" sz="1125" dirty="0" err="1"/>
              <a:t>clientConnected</a:t>
            </a:r>
            <a:r>
              <a:rPr lang="en-US" sz="1125" dirty="0"/>
              <a:t>())); </a:t>
            </a:r>
          </a:p>
          <a:p>
            <a:pPr lvl="0"/>
            <a:r>
              <a:rPr lang="en-US" sz="1125" dirty="0" err="1">
                <a:solidFill>
                  <a:srgbClr val="808000"/>
                </a:solidFill>
              </a:rPr>
              <a:t>bool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result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=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>
                <a:solidFill>
                  <a:srgbClr val="800000"/>
                </a:solidFill>
              </a:rPr>
              <a:t>rfcommServer</a:t>
            </a:r>
            <a:r>
              <a:rPr lang="en-US" sz="1125" dirty="0"/>
              <a:t>-&gt;listen(</a:t>
            </a:r>
            <a:r>
              <a:rPr lang="en-US" sz="1125" dirty="0" err="1"/>
              <a:t>localAdapter</a:t>
            </a:r>
            <a:r>
              <a:rPr lang="en-US" sz="1125" dirty="0"/>
              <a:t>);</a:t>
            </a:r>
          </a:p>
          <a:p>
            <a:pPr lvl="0"/>
            <a:endParaRPr lang="en-US" sz="1125" dirty="0">
              <a:solidFill>
                <a:srgbClr val="800000"/>
              </a:solidFill>
            </a:endParaRPr>
          </a:p>
          <a:p>
            <a:pPr lvl="0"/>
            <a:r>
              <a:rPr lang="en-US" sz="1125" dirty="0"/>
              <a:t>// Set service attributes </a:t>
            </a:r>
            <a:endParaRPr lang="en-US" sz="1125" dirty="0">
              <a:solidFill>
                <a:srgbClr val="800000"/>
              </a:solidFill>
            </a:endParaRPr>
          </a:p>
          <a:p>
            <a:pPr lvl="0"/>
            <a:r>
              <a:rPr lang="en-US" sz="1125" dirty="0" err="1">
                <a:solidFill>
                  <a:srgbClr val="800000"/>
                </a:solidFill>
              </a:rPr>
              <a:t>serviceInfo</a:t>
            </a:r>
            <a:r>
              <a:rPr lang="en-US" sz="1125" dirty="0" err="1"/>
              <a:t>.registerService</a:t>
            </a:r>
            <a:r>
              <a:rPr lang="en-US" sz="1125" dirty="0"/>
              <a:t>(</a:t>
            </a:r>
            <a:r>
              <a:rPr lang="en-US" sz="1125" dirty="0" err="1"/>
              <a:t>localAdapter</a:t>
            </a:r>
            <a:r>
              <a:rPr lang="en-US" sz="1125" dirty="0"/>
              <a:t>);</a:t>
            </a:r>
            <a:endParaRPr lang="en-US" sz="1125" dirty="0">
              <a:solidFill>
                <a:srgbClr val="808000"/>
              </a:solidFill>
              <a:ea typeface="MS PGothic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06639" y="3073524"/>
            <a:ext cx="8422742" cy="1134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/>
            <a:r>
              <a:rPr lang="en-US" sz="1125" dirty="0">
                <a:solidFill>
                  <a:srgbClr val="800000"/>
                </a:solidFill>
              </a:rPr>
              <a:t>socket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=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new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>
                <a:solidFill>
                  <a:srgbClr val="800080"/>
                </a:solidFill>
              </a:rPr>
              <a:t>QBluetoothSocket</a:t>
            </a:r>
            <a:r>
              <a:rPr lang="en-US" sz="1125" dirty="0"/>
              <a:t>(</a:t>
            </a:r>
            <a:r>
              <a:rPr lang="en-US" sz="1125" dirty="0" err="1">
                <a:solidFill>
                  <a:srgbClr val="800080"/>
                </a:solidFill>
              </a:rPr>
              <a:t>QBluetoothServiceInfo</a:t>
            </a:r>
            <a:r>
              <a:rPr lang="en-US" sz="1125" dirty="0"/>
              <a:t>::</a:t>
            </a:r>
            <a:r>
              <a:rPr lang="en-US" sz="1125" dirty="0" err="1">
                <a:solidFill>
                  <a:srgbClr val="800080"/>
                </a:solidFill>
              </a:rPr>
              <a:t>RfcommProtocol</a:t>
            </a:r>
            <a:r>
              <a:rPr lang="en-US" sz="1125" dirty="0"/>
              <a:t>); </a:t>
            </a:r>
          </a:p>
          <a:p>
            <a:pPr lvl="0"/>
            <a:r>
              <a:rPr lang="en-US" sz="1125" dirty="0">
                <a:solidFill>
                  <a:srgbClr val="800000"/>
                </a:solidFill>
              </a:rPr>
              <a:t>socket</a:t>
            </a:r>
            <a:r>
              <a:rPr lang="en-US" sz="1125" dirty="0"/>
              <a:t>-&gt;</a:t>
            </a:r>
            <a:r>
              <a:rPr lang="en-US" sz="1125" dirty="0" err="1"/>
              <a:t>connectToService</a:t>
            </a:r>
            <a:r>
              <a:rPr lang="en-US" sz="1125" dirty="0"/>
              <a:t>(</a:t>
            </a:r>
            <a:r>
              <a:rPr lang="en-US" sz="1125" dirty="0" err="1"/>
              <a:t>remoteService</a:t>
            </a:r>
            <a:r>
              <a:rPr lang="en-US" sz="1125" dirty="0"/>
              <a:t>); </a:t>
            </a:r>
          </a:p>
          <a:p>
            <a:pPr lvl="0"/>
            <a:r>
              <a:rPr lang="en-US" sz="1125" dirty="0"/>
              <a:t>connect(</a:t>
            </a:r>
            <a:r>
              <a:rPr lang="en-US" sz="1125" dirty="0">
                <a:solidFill>
                  <a:srgbClr val="800000"/>
                </a:solidFill>
              </a:rPr>
              <a:t>socket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SIGNAL</a:t>
            </a:r>
            <a:r>
              <a:rPr lang="en-US" sz="1125" dirty="0"/>
              <a:t>(</a:t>
            </a:r>
            <a:r>
              <a:rPr lang="en-US" sz="1125" dirty="0" err="1"/>
              <a:t>readyRead</a:t>
            </a:r>
            <a:r>
              <a:rPr lang="en-US" sz="1125" dirty="0"/>
              <a:t>()),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this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SLOT</a:t>
            </a:r>
            <a:r>
              <a:rPr lang="en-US" sz="1125" dirty="0"/>
              <a:t>(</a:t>
            </a:r>
            <a:r>
              <a:rPr lang="en-US" sz="1125" dirty="0" err="1"/>
              <a:t>readSocket</a:t>
            </a:r>
            <a:r>
              <a:rPr lang="en-US" sz="1125" dirty="0"/>
              <a:t>())); </a:t>
            </a:r>
          </a:p>
          <a:p>
            <a:pPr lvl="0"/>
            <a:r>
              <a:rPr lang="en-US" sz="1125" dirty="0"/>
              <a:t>connect(</a:t>
            </a:r>
            <a:r>
              <a:rPr lang="en-US" sz="1125" dirty="0">
                <a:solidFill>
                  <a:srgbClr val="800000"/>
                </a:solidFill>
              </a:rPr>
              <a:t>socket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SIGNAL</a:t>
            </a:r>
            <a:r>
              <a:rPr lang="en-US" sz="1125" dirty="0"/>
              <a:t>(connected()),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this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SLOT</a:t>
            </a:r>
            <a:r>
              <a:rPr lang="en-US" sz="1125" dirty="0"/>
              <a:t>(connected())); </a:t>
            </a:r>
          </a:p>
          <a:p>
            <a:pPr lvl="0"/>
            <a:r>
              <a:rPr lang="en-US" sz="1125" dirty="0"/>
              <a:t>connect(</a:t>
            </a:r>
            <a:r>
              <a:rPr lang="en-US" sz="1125" dirty="0">
                <a:solidFill>
                  <a:srgbClr val="800000"/>
                </a:solidFill>
              </a:rPr>
              <a:t>socket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SIGNAL</a:t>
            </a:r>
            <a:r>
              <a:rPr lang="en-US" sz="1125" dirty="0"/>
              <a:t>(disconnected()),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this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8000"/>
                </a:solidFill>
              </a:rPr>
              <a:t>SIGNAL</a:t>
            </a:r>
            <a:r>
              <a:rPr lang="en-US" sz="1125" dirty="0"/>
              <a:t>(disconnected()));</a:t>
            </a:r>
            <a:endParaRPr lang="en-US" sz="1125" dirty="0">
              <a:solidFill>
                <a:srgbClr val="808000"/>
              </a:solidFill>
              <a:ea typeface="MS PGothic" charset="0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636A7980-9CF0-4047-9628-411937C9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78928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QML Client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1" indent="-216000">
              <a:spcAft>
                <a:spcPts val="450"/>
              </a:spcAft>
            </a:pPr>
            <a:r>
              <a:rPr lang="en-US" sz="1500" dirty="0"/>
              <a:t>Device and service discovery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BluetoothDiscoveryModel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Set the mode (full, minimal, device) and UUID to limit services</a:t>
            </a:r>
          </a:p>
          <a:p>
            <a:pPr lvl="1"/>
            <a:r>
              <a:rPr lang="en-US" dirty="0"/>
              <a:t>Connect 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deviceDiscovered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serviceDiscovered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signals</a:t>
            </a:r>
          </a:p>
          <a:p>
            <a:pPr marL="0" lvl="1" indent="-216000">
              <a:spcAft>
                <a:spcPts val="450"/>
              </a:spcAft>
            </a:pPr>
            <a:r>
              <a:rPr lang="en-US" sz="1500" dirty="0"/>
              <a:t>Bluetooth service information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BluetoothService</a:t>
            </a:r>
            <a:endParaRPr lang="en-US" dirty="0"/>
          </a:p>
          <a:p>
            <a:pPr lvl="1"/>
            <a:r>
              <a:rPr lang="en-US" dirty="0"/>
              <a:t>Returned by the service discovery </a:t>
            </a:r>
          </a:p>
          <a:p>
            <a:pPr lvl="1"/>
            <a:r>
              <a:rPr lang="en-US" dirty="0"/>
              <a:t>Device address and name, service name, protocol, and description</a:t>
            </a:r>
          </a:p>
          <a:p>
            <a:pPr lvl="1"/>
            <a:r>
              <a:rPr lang="en-US" dirty="0"/>
              <a:t>Service UUID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1" indent="-216000">
              <a:spcAft>
                <a:spcPts val="450"/>
              </a:spcAft>
            </a:pPr>
            <a:r>
              <a:rPr lang="en-US" sz="1500" dirty="0"/>
              <a:t>Device and service connection and communication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BluetoothSocket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Set the service</a:t>
            </a:r>
          </a:p>
          <a:p>
            <a:pPr lvl="1"/>
            <a:r>
              <a:rPr lang="en-US" dirty="0"/>
              <a:t>Check the state (unconnected, connecting, connected, listening, closing)</a:t>
            </a:r>
          </a:p>
          <a:p>
            <a:pPr lvl="1"/>
            <a:r>
              <a:rPr lang="en-US" dirty="0"/>
              <a:t>Read and write data (property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stringData</a:t>
            </a:r>
            <a:r>
              <a:rPr lang="en-US" dirty="0"/>
              <a:t>)</a:t>
            </a:r>
          </a:p>
          <a:p>
            <a:pPr marL="0" lvl="1" indent="-216000">
              <a:spcAft>
                <a:spcPts val="450"/>
              </a:spcAft>
            </a:pPr>
            <a:endParaRPr lang="en-US" sz="105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9CE9624-D88F-1643-9720-DBA7563B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88749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33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QML Client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360631" y="1615362"/>
            <a:ext cx="8422742" cy="3348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vert="horz" lIns="68580" tIns="34290" rIns="68580" bIns="34290" rtlCol="0">
            <a:noAutofit/>
          </a:bodyPr>
          <a:lstStyle>
            <a:defPPr>
              <a:defRPr lang="en-US"/>
            </a:defPPr>
            <a:lvl1pPr marL="0" indent="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 typeface="Arial"/>
              <a:buNone/>
              <a:defRPr sz="1400">
                <a:solidFill>
                  <a:srgbClr val="008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 typeface="Arial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/>
            <a:r>
              <a:rPr lang="en-US" sz="1125" dirty="0" err="1">
                <a:solidFill>
                  <a:srgbClr val="800080"/>
                </a:solidFill>
              </a:rPr>
              <a:t>BluetoothDiscoveryModel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</a:p>
          <a:p>
            <a:pPr lvl="0"/>
            <a:r>
              <a:rPr lang="en-US" sz="1125" dirty="0">
                <a:solidFill>
                  <a:srgbClr val="800000"/>
                </a:solidFill>
              </a:rPr>
              <a:t>    id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 err="1">
                <a:solidFill>
                  <a:srgbClr val="000000"/>
                </a:solidFill>
              </a:rPr>
              <a:t>btModel</a:t>
            </a:r>
            <a:r>
              <a:rPr lang="en-US" sz="1125" dirty="0"/>
              <a:t> </a:t>
            </a:r>
          </a:p>
          <a:p>
            <a:pPr lvl="0"/>
            <a:r>
              <a:rPr lang="en-US" sz="1125" dirty="0">
                <a:solidFill>
                  <a:srgbClr val="800000"/>
                </a:solidFill>
              </a:rPr>
              <a:t>    running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true </a:t>
            </a:r>
          </a:p>
          <a:p>
            <a:pPr lvl="0"/>
            <a:r>
              <a:rPr lang="en-US" sz="1125" dirty="0">
                <a:solidFill>
                  <a:srgbClr val="800000"/>
                </a:solidFill>
              </a:rPr>
              <a:t>    </a:t>
            </a:r>
            <a:r>
              <a:rPr lang="en-US" sz="1125" dirty="0" err="1">
                <a:solidFill>
                  <a:srgbClr val="800000"/>
                </a:solidFill>
              </a:rPr>
              <a:t>discoveryMode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>
                <a:solidFill>
                  <a:srgbClr val="800080"/>
                </a:solidFill>
              </a:rPr>
              <a:t>BluetoothDiscoveryModel</a:t>
            </a:r>
            <a:r>
              <a:rPr lang="en-US" sz="1125" dirty="0" err="1"/>
              <a:t>.MinimalServiceDiscovery</a:t>
            </a:r>
            <a:r>
              <a:rPr lang="en-US" sz="1125" dirty="0"/>
              <a:t> </a:t>
            </a:r>
          </a:p>
          <a:p>
            <a:pPr lvl="0"/>
            <a:r>
              <a:rPr lang="en-US" sz="1125" dirty="0">
                <a:solidFill>
                  <a:srgbClr val="800000"/>
                </a:solidFill>
              </a:rPr>
              <a:t>    </a:t>
            </a:r>
            <a:r>
              <a:rPr lang="en-US" sz="1125" dirty="0" err="1">
                <a:solidFill>
                  <a:srgbClr val="800000"/>
                </a:solidFill>
              </a:rPr>
              <a:t>onServiceDiscovered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</a:p>
          <a:p>
            <a:pPr lvl="0"/>
            <a:r>
              <a:rPr lang="en-US" sz="1125" i="1" dirty="0">
                <a:solidFill>
                  <a:srgbClr val="000000"/>
                </a:solidFill>
              </a:rPr>
              <a:t>        </a:t>
            </a:r>
            <a:r>
              <a:rPr lang="en-US" sz="1125" i="1" dirty="0" err="1">
                <a:solidFill>
                  <a:srgbClr val="000000"/>
                </a:solidFill>
              </a:rPr>
              <a:t>socket</a:t>
            </a:r>
            <a:r>
              <a:rPr lang="en-US" sz="1125" dirty="0" err="1"/>
              <a:t>.setService</a:t>
            </a:r>
            <a:r>
              <a:rPr lang="en-US" sz="1125" dirty="0"/>
              <a:t>(</a:t>
            </a:r>
            <a:r>
              <a:rPr lang="en-US" sz="1125" i="1" dirty="0">
                <a:solidFill>
                  <a:srgbClr val="2985C7"/>
                </a:solidFill>
              </a:rPr>
              <a:t>service</a:t>
            </a:r>
            <a:r>
              <a:rPr lang="en-US" sz="1125" dirty="0"/>
              <a:t>) </a:t>
            </a:r>
          </a:p>
          <a:p>
            <a:pPr lvl="0"/>
            <a:r>
              <a:rPr lang="en-US" sz="1125" dirty="0"/>
              <a:t>    } </a:t>
            </a:r>
          </a:p>
          <a:p>
            <a:pPr lvl="0"/>
            <a:r>
              <a:rPr lang="en-US" sz="1125" dirty="0">
                <a:solidFill>
                  <a:srgbClr val="800000"/>
                </a:solidFill>
              </a:rPr>
              <a:t>    </a:t>
            </a:r>
            <a:r>
              <a:rPr lang="en-US" sz="1125" dirty="0" err="1">
                <a:solidFill>
                  <a:srgbClr val="800000"/>
                </a:solidFill>
              </a:rPr>
              <a:t>uuidFilter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"e8e10f95-1a70-4b27-9ccf-02010264e9c8" </a:t>
            </a:r>
          </a:p>
          <a:p>
            <a:pPr lvl="0"/>
            <a:r>
              <a:rPr lang="en-US" sz="1125" dirty="0"/>
              <a:t>}</a:t>
            </a:r>
          </a:p>
          <a:p>
            <a:pPr lvl="0"/>
            <a:r>
              <a:rPr lang="en-US" sz="1125" dirty="0" err="1">
                <a:solidFill>
                  <a:srgbClr val="800080"/>
                </a:solidFill>
              </a:rPr>
              <a:t>BluetoothSocket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</a:p>
          <a:p>
            <a:pPr lvl="0"/>
            <a:r>
              <a:rPr lang="en-US" sz="1125" dirty="0">
                <a:solidFill>
                  <a:srgbClr val="800000"/>
                </a:solidFill>
              </a:rPr>
              <a:t>    id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i="1" dirty="0">
                <a:solidFill>
                  <a:srgbClr val="000000"/>
                </a:solidFill>
              </a:rPr>
              <a:t>socket</a:t>
            </a:r>
            <a:r>
              <a:rPr lang="en-US" sz="1125" dirty="0"/>
              <a:t> </a:t>
            </a:r>
          </a:p>
          <a:p>
            <a:pPr lvl="0"/>
            <a:r>
              <a:rPr lang="en-US" sz="1125" dirty="0">
                <a:solidFill>
                  <a:srgbClr val="800000"/>
                </a:solidFill>
              </a:rPr>
              <a:t>    connected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true </a:t>
            </a:r>
            <a:br>
              <a:rPr lang="en-US" sz="1125" dirty="0"/>
            </a:br>
            <a:r>
              <a:rPr lang="en-US" sz="1125" dirty="0"/>
              <a:t>    </a:t>
            </a:r>
            <a:r>
              <a:rPr lang="en-US" sz="1125" dirty="0" err="1">
                <a:solidFill>
                  <a:srgbClr val="800000"/>
                </a:solidFill>
              </a:rPr>
              <a:t>onSocketStateChanged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</a:p>
          <a:p>
            <a:pPr lvl="0"/>
            <a:r>
              <a:rPr lang="en-US" sz="1125" i="1" dirty="0">
                <a:solidFill>
                  <a:srgbClr val="0055AF"/>
                </a:solidFill>
              </a:rPr>
              <a:t>        </a:t>
            </a:r>
            <a:r>
              <a:rPr lang="en-US" sz="1125" i="1" dirty="0" err="1">
                <a:solidFill>
                  <a:srgbClr val="0055AF"/>
                </a:solidFill>
              </a:rPr>
              <a:t>console</a:t>
            </a:r>
            <a:r>
              <a:rPr lang="en-US" sz="1125" dirty="0" err="1"/>
              <a:t>.log</a:t>
            </a:r>
            <a:r>
              <a:rPr lang="en-US" sz="1125" dirty="0"/>
              <a:t>("Connected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to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server") </a:t>
            </a:r>
            <a:endParaRPr lang="en-US" sz="1125" i="1" dirty="0">
              <a:solidFill>
                <a:srgbClr val="000000"/>
              </a:solidFill>
            </a:endParaRPr>
          </a:p>
          <a:p>
            <a:pPr lvl="0"/>
            <a:r>
              <a:rPr lang="en-US" sz="1125" i="1" dirty="0">
                <a:solidFill>
                  <a:srgbClr val="000000"/>
                </a:solidFill>
              </a:rPr>
              <a:t>    </a:t>
            </a:r>
            <a:r>
              <a:rPr lang="en-US" sz="1125" dirty="0"/>
              <a:t>} </a:t>
            </a:r>
          </a:p>
          <a:p>
            <a:pPr lvl="0"/>
            <a:r>
              <a:rPr lang="en-US" sz="1125" dirty="0">
                <a:solidFill>
                  <a:srgbClr val="800000"/>
                </a:solidFill>
              </a:rPr>
              <a:t>    </a:t>
            </a:r>
            <a:r>
              <a:rPr lang="en-US" sz="1125" dirty="0" err="1">
                <a:solidFill>
                  <a:srgbClr val="800000"/>
                </a:solidFill>
              </a:rPr>
              <a:t>onStringDataChanged</a:t>
            </a:r>
            <a:r>
              <a:rPr lang="en-US" sz="1125" dirty="0"/>
              <a:t>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</a:p>
          <a:p>
            <a:pPr lvl="0"/>
            <a:r>
              <a:rPr lang="en-US" sz="1125" i="1" dirty="0">
                <a:solidFill>
                  <a:srgbClr val="0055AF"/>
                </a:solidFill>
              </a:rPr>
              <a:t>        </a:t>
            </a:r>
            <a:r>
              <a:rPr lang="en-US" sz="1125" i="1" dirty="0" err="1">
                <a:solidFill>
                  <a:srgbClr val="0055AF"/>
                </a:solidFill>
              </a:rPr>
              <a:t>console</a:t>
            </a:r>
            <a:r>
              <a:rPr lang="en-US" sz="1125" dirty="0" err="1"/>
              <a:t>.log</a:t>
            </a:r>
            <a:r>
              <a:rPr lang="en-US" sz="1125" dirty="0"/>
              <a:t>("Received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data: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“</a:t>
            </a:r>
            <a:r>
              <a:rPr lang="en-US" sz="1125" dirty="0">
                <a:solidFill>
                  <a:srgbClr val="C0C0C0"/>
                </a:solidFill>
              </a:rPr>
              <a:t>, </a:t>
            </a:r>
            <a:r>
              <a:rPr lang="en-US" sz="1125" i="1" dirty="0" err="1">
                <a:solidFill>
                  <a:srgbClr val="000000"/>
                </a:solidFill>
              </a:rPr>
              <a:t>socket</a:t>
            </a:r>
            <a:r>
              <a:rPr lang="en-US" sz="1125" dirty="0" err="1"/>
              <a:t>.stringData</a:t>
            </a:r>
            <a:r>
              <a:rPr lang="en-US" sz="1125" dirty="0"/>
              <a:t>);</a:t>
            </a:r>
          </a:p>
          <a:p>
            <a:pPr lvl="0"/>
            <a:r>
              <a:rPr lang="en-US" sz="1125" dirty="0"/>
              <a:t>    }</a:t>
            </a:r>
          </a:p>
          <a:p>
            <a:pPr lvl="0"/>
            <a:r>
              <a:rPr lang="en-US" sz="1125" dirty="0"/>
              <a:t>}</a:t>
            </a:r>
            <a:endParaRPr lang="en-US" sz="1125" dirty="0">
              <a:solidFill>
                <a:srgbClr val="808000"/>
              </a:solidFill>
              <a:ea typeface="MS PGothic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F53C763-290F-ED41-9B01-5C784662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3891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Native API Access</a:t>
            </a:r>
          </a:p>
        </p:txBody>
      </p:sp>
    </p:spTree>
    <p:extLst>
      <p:ext uri="{BB962C8B-B14F-4D97-AF65-F5344CB8AC3E}">
        <p14:creationId xmlns:p14="http://schemas.microsoft.com/office/powerpoint/2010/main" val="1970355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Android Apps – Application Components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84581" y="1561356"/>
          <a:ext cx="7882822" cy="2353855"/>
        </p:xfrm>
        <a:graphic>
          <a:graphicData uri="http://schemas.openxmlformats.org/drawingml/2006/table">
            <a:tbl>
              <a:tblPr/>
              <a:tblGrid>
                <a:gridCol w="1772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0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5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Activity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68558" marR="68558" marT="34295" marB="342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One UI in the application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Typically full screen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Compare to a page / view</a:t>
                      </a:r>
                    </a:p>
                  </a:txBody>
                  <a:tcPr marL="68558" marR="68558" marT="34295" marB="342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Broadcast Receiver</a:t>
                      </a:r>
                    </a:p>
                  </a:txBody>
                  <a:tcPr marL="68558" marR="68558" marT="34295" marB="342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Response to an event or a notification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Can launch an application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Incoming phone call, network connection established</a:t>
                      </a:r>
                    </a:p>
                  </a:txBody>
                  <a:tcPr marL="68558" marR="68558" marT="34295" marB="342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Service</a:t>
                      </a:r>
                    </a:p>
                  </a:txBody>
                  <a:tcPr marL="68558" marR="68558" marT="34295" marB="342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Background task without the UI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Keeps running while user navigates to another application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Music Player, Location Tracker</a:t>
                      </a:r>
                    </a:p>
                  </a:txBody>
                  <a:tcPr marL="68558" marR="68558" marT="34295" marB="342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8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Content Provider</a:t>
                      </a:r>
                    </a:p>
                  </a:txBody>
                  <a:tcPr marL="68558" marR="68558" marT="34295" marB="342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Shares content between apps (processes)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Contacts</a:t>
                      </a:r>
                    </a:p>
                  </a:txBody>
                  <a:tcPr marL="68558" marR="68558" marT="34295" marB="342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1613165" y="4262293"/>
            <a:ext cx="1375440" cy="2555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APK #1/Process</a:t>
            </a:r>
          </a:p>
        </p:txBody>
      </p:sp>
      <p:sp>
        <p:nvSpPr>
          <p:cNvPr id="9" name="Text Box 32"/>
          <p:cNvSpPr txBox="1">
            <a:spLocks noChangeArrowheads="1"/>
          </p:cNvSpPr>
          <p:nvPr/>
        </p:nvSpPr>
        <p:spPr bwMode="auto">
          <a:xfrm>
            <a:off x="5003936" y="4261657"/>
            <a:ext cx="1375440" cy="25555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APK #2/Process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6ABEB77-7B55-BE40-AE0F-6FF9054E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4589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Activity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356034" y="1723375"/>
            <a:ext cx="1349798" cy="152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50" dirty="0" err="1">
                <a:latin typeface="+mn-lt"/>
              </a:rPr>
              <a:t>onCreate</a:t>
            </a:r>
            <a:r>
              <a:rPr lang="en-US" sz="1050" dirty="0">
                <a:latin typeface="+mn-lt"/>
              </a:rPr>
              <a:t>()</a:t>
            </a:r>
          </a:p>
          <a:p>
            <a:pPr algn="l" eaLnBrk="1" hangingPunct="1"/>
            <a:r>
              <a:rPr lang="en-US" sz="1050" dirty="0" err="1">
                <a:latin typeface="+mn-lt"/>
              </a:rPr>
              <a:t>onStart</a:t>
            </a:r>
            <a:r>
              <a:rPr lang="en-US" sz="1050" dirty="0">
                <a:latin typeface="+mn-lt"/>
              </a:rPr>
              <a:t>()</a:t>
            </a:r>
          </a:p>
          <a:p>
            <a:pPr algn="l" eaLnBrk="1" hangingPunct="1"/>
            <a:r>
              <a:rPr lang="en-US" sz="1050" dirty="0" err="1">
                <a:latin typeface="+mn-lt"/>
              </a:rPr>
              <a:t>onResume</a:t>
            </a:r>
            <a:r>
              <a:rPr lang="en-US" sz="1050" dirty="0">
                <a:latin typeface="+mn-lt"/>
              </a:rPr>
              <a:t>()</a:t>
            </a:r>
          </a:p>
          <a:p>
            <a:pPr algn="l" eaLnBrk="1" hangingPunct="1"/>
            <a:r>
              <a:rPr lang="en-US" sz="1050" dirty="0" err="1">
                <a:latin typeface="+mn-lt"/>
              </a:rPr>
              <a:t>onPause</a:t>
            </a:r>
            <a:r>
              <a:rPr lang="en-US" sz="1050" dirty="0">
                <a:latin typeface="+mn-lt"/>
              </a:rPr>
              <a:t>()</a:t>
            </a:r>
          </a:p>
          <a:p>
            <a:pPr algn="l" eaLnBrk="1" hangingPunct="1"/>
            <a:r>
              <a:rPr lang="en-US" sz="1050" dirty="0" err="1">
                <a:latin typeface="+mn-lt"/>
              </a:rPr>
              <a:t>onStop</a:t>
            </a:r>
            <a:r>
              <a:rPr lang="en-US" sz="1050" dirty="0">
                <a:latin typeface="+mn-lt"/>
              </a:rPr>
              <a:t>()</a:t>
            </a:r>
          </a:p>
          <a:p>
            <a:pPr algn="l" eaLnBrk="1" hangingPunct="1"/>
            <a:r>
              <a:rPr lang="en-US" sz="1050" dirty="0" err="1">
                <a:latin typeface="+mn-lt"/>
              </a:rPr>
              <a:t>onDestroy</a:t>
            </a:r>
            <a:r>
              <a:rPr lang="en-US" sz="1050" dirty="0">
                <a:latin typeface="+mn-lt"/>
              </a:rPr>
              <a:t>()</a:t>
            </a:r>
          </a:p>
          <a:p>
            <a:pPr algn="l" eaLnBrk="1" hangingPunct="1"/>
            <a:r>
              <a:rPr lang="en-US" sz="1050" dirty="0" err="1">
                <a:latin typeface="+mn-lt"/>
              </a:rPr>
              <a:t>onTouchEvent</a:t>
            </a:r>
            <a:r>
              <a:rPr lang="en-US" sz="1050" dirty="0">
                <a:latin typeface="+mn-lt"/>
              </a:rPr>
              <a:t>()</a:t>
            </a:r>
          </a:p>
          <a:p>
            <a:pPr algn="l" eaLnBrk="1" hangingPunct="1"/>
            <a:r>
              <a:rPr lang="en-US" sz="1050" dirty="0" err="1">
                <a:latin typeface="+mn-lt"/>
              </a:rPr>
              <a:t>onUserInteraction</a:t>
            </a:r>
            <a:r>
              <a:rPr lang="en-US" sz="1050" dirty="0">
                <a:latin typeface="+mn-lt"/>
              </a:rPr>
              <a:t>()</a:t>
            </a:r>
          </a:p>
          <a:p>
            <a:pPr algn="l" eaLnBrk="1" hangingPunct="1"/>
            <a:r>
              <a:rPr lang="en-US" sz="1050" dirty="0">
                <a:latin typeface="+mn-lt"/>
              </a:rPr>
              <a:t>etc.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543072" y="3950964"/>
            <a:ext cx="1163844" cy="39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50" dirty="0" err="1">
                <a:latin typeface="+mn-lt"/>
              </a:rPr>
              <a:t>Looper</a:t>
            </a:r>
            <a:endParaRPr lang="en-US" sz="1050" dirty="0">
              <a:latin typeface="+mn-lt"/>
            </a:endParaRPr>
          </a:p>
          <a:p>
            <a:pPr eaLnBrk="1" hangingPunct="1"/>
            <a:r>
              <a:rPr lang="en-US" sz="1050" dirty="0">
                <a:latin typeface="+mn-lt"/>
              </a:rPr>
              <a:t>&lt;&lt;main thread&gt;&gt;</a:t>
            </a:r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6083775" y="2965513"/>
            <a:ext cx="1511700" cy="1668654"/>
            <a:chOff x="2336" y="890"/>
            <a:chExt cx="953" cy="1124"/>
          </a:xfrm>
        </p:grpSpPr>
        <p:pic>
          <p:nvPicPr>
            <p:cNvPr id="10" name="Picture 8" descr="activit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" y="890"/>
              <a:ext cx="953" cy="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590" y="1842"/>
              <a:ext cx="44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1">
                    <a:gsLst>
                      <a:gs pos="0">
                        <a:srgbClr val="F7B684"/>
                      </a:gs>
                      <a:gs pos="100000">
                        <a:srgbClr val="C30000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Activity</a:t>
              </a:r>
            </a:p>
          </p:txBody>
        </p:sp>
      </p:grpSp>
      <p:pic>
        <p:nvPicPr>
          <p:cNvPr id="12" name="Picture 10" descr="thr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65" y="1665336"/>
            <a:ext cx="1002245" cy="300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4302040" y="3613586"/>
            <a:ext cx="1458137" cy="364331"/>
          </a:xfrm>
          <a:prstGeom prst="rightArrow">
            <a:avLst>
              <a:gd name="adj1" fmla="val 50000"/>
              <a:gd name="adj2" fmla="val 100082"/>
            </a:avLst>
          </a:prstGeom>
          <a:solidFill>
            <a:srgbClr val="0000FF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/>
          <a:p>
            <a:endParaRPr lang="en-US" sz="135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5349E2EE-099D-6A41-A30F-FEEC7838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50845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93" y="1561356"/>
            <a:ext cx="4399404" cy="282892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Android Apps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Native process with a GUI thread, running a </a:t>
            </a:r>
            <a:r>
              <a:rPr lang="en-US" dirty="0" err="1"/>
              <a:t>Dalvik</a:t>
            </a:r>
            <a:r>
              <a:rPr lang="en-US" dirty="0"/>
              <a:t> VM</a:t>
            </a:r>
          </a:p>
          <a:p>
            <a:pPr lvl="1"/>
            <a:r>
              <a:rPr lang="en-US" dirty="0"/>
              <a:t>Launces an activity</a:t>
            </a:r>
          </a:p>
          <a:p>
            <a:pPr lvl="1"/>
            <a:r>
              <a:rPr lang="en-US" dirty="0"/>
              <a:t>Activity uses the loader to load Qt libs using </a:t>
            </a:r>
            <a:r>
              <a:rPr lang="en-US" dirty="0" err="1"/>
              <a:t>Ministro</a:t>
            </a:r>
            <a:r>
              <a:rPr lang="en-US" dirty="0"/>
              <a:t> or bundle</a:t>
            </a:r>
          </a:p>
          <a:p>
            <a:pPr lvl="1"/>
            <a:r>
              <a:rPr lang="en-US" dirty="0"/>
              <a:t>Creates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QtApplication</a:t>
            </a:r>
            <a:r>
              <a:rPr lang="en-US" dirty="0"/>
              <a:t> , which works as a delegate for event handling </a:t>
            </a:r>
          </a:p>
          <a:p>
            <a:pPr lvl="1"/>
            <a:r>
              <a:rPr lang="en-US" dirty="0"/>
              <a:t>Events handled natively in the activity =&gt; propagated to QPA plugin using the application delegate</a:t>
            </a:r>
          </a:p>
          <a:p>
            <a:endParaRPr lang="en-US" dirty="0"/>
          </a:p>
          <a:p>
            <a:r>
              <a:rPr lang="en-US" dirty="0"/>
              <a:t>In C++, main integration takes place in </a:t>
            </a:r>
            <a:r>
              <a:rPr lang="en-US" b="1" dirty="0" err="1"/>
              <a:t>androidjnimain.cpp</a:t>
            </a:r>
            <a:r>
              <a:rPr lang="en-US" dirty="0"/>
              <a:t> (part of the </a:t>
            </a:r>
            <a:r>
              <a:rPr lang="en-US" dirty="0" err="1"/>
              <a:t>Andoird</a:t>
            </a:r>
            <a:r>
              <a:rPr lang="en-US" dirty="0"/>
              <a:t> QPA plug-in)</a:t>
            </a:r>
          </a:p>
          <a:p>
            <a:pPr lvl="1"/>
            <a:r>
              <a:rPr lang="en-US" dirty="0"/>
              <a:t>Creates a new thread and starts handling Qt events in the thread</a:t>
            </a:r>
          </a:p>
          <a:p>
            <a:pPr lvl="1"/>
            <a:r>
              <a:rPr lang="en-US" dirty="0"/>
              <a:t>Uses JNI to access Android native functions (application state, screen orientation, create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Drawables</a:t>
            </a:r>
            <a:r>
              <a:rPr lang="en-US" dirty="0"/>
              <a:t>, show status bar etc.)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7C0F4A1-9D30-514A-85F7-A8BFF62DD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34385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APIs Android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Provided by Qt Android Extras module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QAndoirdJniEnvironment</a:t>
            </a:r>
            <a:r>
              <a:rPr lang="en-US" dirty="0"/>
              <a:t> – attaches your thread to </a:t>
            </a:r>
            <a:r>
              <a:rPr lang="en-US" dirty="0" err="1"/>
              <a:t>Dalvik</a:t>
            </a:r>
            <a:r>
              <a:rPr lang="en-US" dirty="0"/>
              <a:t> VM</a:t>
            </a:r>
          </a:p>
          <a:p>
            <a:endParaRPr lang="en-US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QAndroidActivityResultReceiver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– implement to get notifications about </a:t>
            </a:r>
            <a:r>
              <a:rPr lang="en-US" dirty="0" err="1">
                <a:latin typeface="Courier New"/>
                <a:cs typeface="Courier New"/>
              </a:rPr>
              <a:t>QtActivity</a:t>
            </a:r>
            <a:r>
              <a:rPr lang="en-US" dirty="0"/>
              <a:t> start activity functions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QAndroidJniObject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– provides APIs to call Java methods</a:t>
            </a:r>
          </a:p>
          <a:p>
            <a:pPr lvl="2"/>
            <a:r>
              <a:rPr lang="en-US" dirty="0"/>
              <a:t>Call static and non-static methods, set and get object fields</a:t>
            </a:r>
          </a:p>
          <a:p>
            <a:pPr lvl="2"/>
            <a:r>
              <a:rPr lang="en-US" dirty="0"/>
              <a:t>You need to provide a signature of a method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“(Arguments)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ReturnType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”</a:t>
            </a:r>
          </a:p>
          <a:p>
            <a:pPr lvl="2"/>
            <a:r>
              <a:rPr lang="en-US" dirty="0"/>
              <a:t>All object types are returned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QAndroidJniObject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B3B329F-E28F-694B-AFC8-50567804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748088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and Return Types in Signatures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62525" y="1669370"/>
          <a:ext cx="7018952" cy="29703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54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0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5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3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jboolean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Z</a:t>
                      </a: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void</a:t>
                      </a: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V</a:t>
                      </a:r>
                    </a:p>
                  </a:txBody>
                  <a:tcPr marL="68562" marR="68562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jbyte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B</a:t>
                      </a: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custom</a:t>
                      </a: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 New"/>
                          <a:cs typeface="Courier New"/>
                        </a:rPr>
                        <a:t>L&lt;fully qualified name&gt;</a:t>
                      </a:r>
                    </a:p>
                  </a:txBody>
                  <a:tcPr marL="68562" marR="68562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7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jchar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C</a:t>
                      </a: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jobject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Ljava</a:t>
                      </a: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/</a:t>
                      </a: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lang</a:t>
                      </a: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/Object;</a:t>
                      </a:r>
                    </a:p>
                  </a:txBody>
                  <a:tcPr marL="68562" marR="68562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7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jshort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S</a:t>
                      </a: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jclass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Ljava</a:t>
                      </a: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/</a:t>
                      </a: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lang</a:t>
                      </a: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/Class;</a:t>
                      </a:r>
                    </a:p>
                  </a:txBody>
                  <a:tcPr marL="68562" marR="68562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7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jint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I</a:t>
                      </a: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jstring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Ljava</a:t>
                      </a: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/</a:t>
                      </a: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lang</a:t>
                      </a: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/String;</a:t>
                      </a:r>
                    </a:p>
                  </a:txBody>
                  <a:tcPr marL="68562" marR="68562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jlong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J</a:t>
                      </a: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jthrowable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Ljava</a:t>
                      </a: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/</a:t>
                      </a: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lang</a:t>
                      </a: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/</a:t>
                      </a: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Throwable</a:t>
                      </a: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;</a:t>
                      </a:r>
                    </a:p>
                  </a:txBody>
                  <a:tcPr marL="68562" marR="68562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7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jfloat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F</a:t>
                      </a: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jobjectArray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[</a:t>
                      </a: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Ljava</a:t>
                      </a: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/</a:t>
                      </a: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lang</a:t>
                      </a: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/Object;</a:t>
                      </a:r>
                    </a:p>
                  </a:txBody>
                  <a:tcPr marL="68562" marR="68562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7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jdouble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D</a:t>
                      </a: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  <a:latin typeface="Courier New"/>
                          <a:cs typeface="Courier New"/>
                        </a:rPr>
                        <a:t>jarray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ourier New"/>
                          <a:cs typeface="Courier New"/>
                        </a:rPr>
                        <a:t>[</a:t>
                      </a:r>
                      <a:r>
                        <a:rPr lang="en-US" sz="1400" i="1" dirty="0">
                          <a:effectLst/>
                          <a:latin typeface="Courier New"/>
                          <a:cs typeface="Courier New"/>
                        </a:rPr>
                        <a:t>&lt;type&gt;</a:t>
                      </a:r>
                      <a:endParaRPr lang="en-US" sz="14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68562" marR="68562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F880575-3102-3F4A-BADC-4D8979A8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55019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  <a:p>
            <a:pPr lvl="0"/>
            <a:r>
              <a:rPr lang="en-US" dirty="0"/>
              <a:t>iOS</a:t>
            </a:r>
          </a:p>
          <a:p>
            <a:pPr lvl="0"/>
            <a:r>
              <a:rPr lang="en-US" dirty="0"/>
              <a:t>WinRT Setup and Deployment </a:t>
            </a:r>
          </a:p>
          <a:p>
            <a:pPr marL="457195" lvl="1" indent="0">
              <a:buNone/>
            </a:pPr>
            <a:endParaRPr lang="en-US" dirty="0"/>
          </a:p>
          <a:p>
            <a:pPr marL="457195" lvl="1" indent="0">
              <a:buNone/>
            </a:pP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FB67A94-3D32-FB48-BD8A-C7E86E5F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80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16922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Class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2607" y="1723375"/>
            <a:ext cx="8098790" cy="2430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87920" tIns="43960" rIns="87920" bIns="43960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package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io.qt.training</a:t>
            </a:r>
            <a:r>
              <a:rPr lang="en-US" sz="1125" dirty="0"/>
              <a:t>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008000"/>
                </a:solidFill>
              </a:rPr>
              <a:t>//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Create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a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source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folder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by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using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the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fully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qualified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class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name</a:t>
            </a:r>
            <a:r>
              <a:rPr lang="en-US" sz="1125" dirty="0"/>
              <a:t> </a:t>
            </a:r>
            <a:br>
              <a:rPr lang="en-US" sz="1125" dirty="0"/>
            </a:br>
            <a:endParaRPr lang="en-US" sz="1125" dirty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class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800080"/>
                </a:solidFill>
              </a:rPr>
              <a:t>Dummy</a:t>
            </a:r>
            <a:r>
              <a:rPr lang="en-US" sz="1125" dirty="0"/>
              <a:t> 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public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static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int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simpleMethod</a:t>
            </a:r>
            <a:r>
              <a:rPr lang="en-US" sz="1125" dirty="0"/>
              <a:t>(String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string)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    String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anotherString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=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new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String(“Hello”);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    if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(</a:t>
            </a:r>
            <a:r>
              <a:rPr lang="en-US" sz="1125" dirty="0" err="1"/>
              <a:t>string.startsWith</a:t>
            </a:r>
            <a:r>
              <a:rPr lang="en-US" sz="1125" dirty="0"/>
              <a:t>(</a:t>
            </a:r>
            <a:r>
              <a:rPr lang="en-US" sz="1125" dirty="0" err="1"/>
              <a:t>anotherString</a:t>
            </a:r>
            <a:r>
              <a:rPr lang="en-US" sz="1125" dirty="0"/>
              <a:t>))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        return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checkUsingNativeCode</a:t>
            </a:r>
            <a:r>
              <a:rPr lang="en-US" sz="1125" dirty="0"/>
              <a:t>(string);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    else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        return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0080"/>
                </a:solidFill>
              </a:rPr>
              <a:t>0</a:t>
            </a:r>
            <a:r>
              <a:rPr lang="en-US" sz="1125" dirty="0"/>
              <a:t>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private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static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native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int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checkUsingNativeCode</a:t>
            </a:r>
            <a:r>
              <a:rPr lang="en-US" sz="1125" dirty="0"/>
              <a:t>(String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string);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}</a:t>
            </a: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35E11E3-0355-ED4A-9234-FB16312D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44993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JNI – Calling Java Methods from C++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2607" y="1723377"/>
            <a:ext cx="8098790" cy="1080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87920" tIns="43960" rIns="87920" bIns="43960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 err="1">
                <a:solidFill>
                  <a:srgbClr val="800080"/>
                </a:solidFill>
              </a:rPr>
              <a:t>QAndroidJniObject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0000"/>
                </a:solidFill>
              </a:rPr>
              <a:t>string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0000"/>
                </a:solidFill>
              </a:rPr>
              <a:t>=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>
                <a:solidFill>
                  <a:srgbClr val="800080"/>
                </a:solidFill>
              </a:rPr>
              <a:t>QAndroidJniObject</a:t>
            </a:r>
            <a:r>
              <a:rPr lang="en-US" sz="1125" dirty="0">
                <a:solidFill>
                  <a:srgbClr val="000000"/>
                </a:solidFill>
              </a:rPr>
              <a:t>::</a:t>
            </a:r>
            <a:r>
              <a:rPr lang="en-US" sz="1125" dirty="0" err="1"/>
              <a:t>fromString</a:t>
            </a:r>
            <a:r>
              <a:rPr lang="en-US" sz="1125" dirty="0">
                <a:solidFill>
                  <a:srgbClr val="000000"/>
                </a:solidFill>
              </a:rPr>
              <a:t>(</a:t>
            </a:r>
            <a:r>
              <a:rPr lang="en-US" sz="1125" dirty="0"/>
              <a:t>"Hello World"</a:t>
            </a:r>
            <a:r>
              <a:rPr lang="en-US" sz="1125" dirty="0">
                <a:solidFill>
                  <a:srgbClr val="000000"/>
                </a:solidFill>
              </a:rPr>
              <a:t>);</a:t>
            </a:r>
            <a:r>
              <a:rPr lang="en-US" sz="1125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 err="1">
                <a:solidFill>
                  <a:srgbClr val="800080"/>
                </a:solidFill>
              </a:rPr>
              <a:t>QAndroidJniObject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0000"/>
                </a:solidFill>
              </a:rPr>
              <a:t>example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0000"/>
                </a:solidFill>
              </a:rPr>
              <a:t>=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>
                <a:solidFill>
                  <a:srgbClr val="800080"/>
                </a:solidFill>
              </a:rPr>
              <a:t>QAndroidJniObject</a:t>
            </a:r>
            <a:r>
              <a:rPr lang="en-US" sz="1125" dirty="0">
                <a:solidFill>
                  <a:srgbClr val="000000"/>
                </a:solidFill>
              </a:rPr>
              <a:t>::</a:t>
            </a:r>
            <a:r>
              <a:rPr lang="en-US" sz="1125" dirty="0" err="1"/>
              <a:t>callStaticObjectMethod</a:t>
            </a:r>
            <a:r>
              <a:rPr lang="en-US" sz="1125" dirty="0">
                <a:solidFill>
                  <a:srgbClr val="000000"/>
                </a:solidFill>
              </a:rPr>
              <a:t>(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000000"/>
                </a:solidFill>
              </a:rPr>
              <a:t>    </a:t>
            </a:r>
            <a:r>
              <a:rPr lang="en-US" sz="1125" dirty="0"/>
              <a:t>”</a:t>
            </a:r>
            <a:r>
              <a:rPr lang="en-US" sz="1125" dirty="0" err="1"/>
              <a:t>io</a:t>
            </a:r>
            <a:r>
              <a:rPr lang="en-US" sz="1125" dirty="0"/>
              <a:t>/</a:t>
            </a:r>
            <a:r>
              <a:rPr lang="en-US" sz="1125" dirty="0" err="1"/>
              <a:t>qt</a:t>
            </a:r>
            <a:r>
              <a:rPr lang="en-US" sz="1125" dirty="0"/>
              <a:t>/training/Dummy"</a:t>
            </a:r>
            <a:r>
              <a:rPr lang="en-US" sz="1125" dirty="0">
                <a:solidFill>
                  <a:srgbClr val="000000"/>
                </a:solidFill>
              </a:rPr>
              <a:t>,</a:t>
            </a:r>
            <a:r>
              <a:rPr lang="en-US" sz="1125" dirty="0"/>
              <a:t> ”</a:t>
            </a:r>
            <a:r>
              <a:rPr lang="en-US" sz="1125" dirty="0" err="1"/>
              <a:t>simpleMethod</a:t>
            </a:r>
            <a:r>
              <a:rPr lang="en-US" sz="1125" dirty="0"/>
              <a:t>"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”(</a:t>
            </a:r>
            <a:r>
              <a:rPr lang="en-US" sz="1125" dirty="0" err="1"/>
              <a:t>Ljava</a:t>
            </a:r>
            <a:r>
              <a:rPr lang="en-US" sz="1125" dirty="0"/>
              <a:t>/</a:t>
            </a:r>
            <a:r>
              <a:rPr lang="en-US" sz="1125" dirty="0" err="1"/>
              <a:t>lang</a:t>
            </a:r>
            <a:r>
              <a:rPr lang="en-US" sz="1125" dirty="0"/>
              <a:t>/String;)I"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000000"/>
                </a:solidFill>
              </a:rPr>
              <a:t>     </a:t>
            </a:r>
            <a:r>
              <a:rPr lang="en-US" sz="1125" dirty="0" err="1">
                <a:solidFill>
                  <a:srgbClr val="000000"/>
                </a:solidFill>
              </a:rPr>
              <a:t>string.</a:t>
            </a:r>
            <a:r>
              <a:rPr lang="en-US" sz="1125" dirty="0" err="1"/>
              <a:t>object</a:t>
            </a:r>
            <a:r>
              <a:rPr lang="en-US" sz="1125" dirty="0">
                <a:solidFill>
                  <a:srgbClr val="000000"/>
                </a:solidFill>
              </a:rPr>
              <a:t>&lt;</a:t>
            </a:r>
            <a:r>
              <a:rPr lang="en-US" sz="1125" dirty="0" err="1"/>
              <a:t>jstring</a:t>
            </a:r>
            <a:r>
              <a:rPr lang="en-US" sz="1125" dirty="0">
                <a:solidFill>
                  <a:srgbClr val="000000"/>
                </a:solidFill>
              </a:rPr>
              <a:t>&gt;());</a:t>
            </a: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46CB5B1-3319-6441-8798-A4BB0CF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73405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JNI – Calling C++ Methods from Java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2607" y="1723377"/>
            <a:ext cx="8098790" cy="31323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87920" tIns="43960" rIns="87920" bIns="43960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static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void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callFromJava</a:t>
            </a:r>
            <a:r>
              <a:rPr lang="en-US" sz="1125" dirty="0"/>
              <a:t>(</a:t>
            </a:r>
            <a:r>
              <a:rPr lang="en-US" sz="1125" dirty="0" err="1">
                <a:solidFill>
                  <a:srgbClr val="800080"/>
                </a:solidFill>
              </a:rPr>
              <a:t>JNIEnv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*</a:t>
            </a:r>
            <a:r>
              <a:rPr lang="en-US" sz="1125" dirty="0" err="1"/>
              <a:t>env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>
                <a:solidFill>
                  <a:srgbClr val="800080"/>
                </a:solidFill>
              </a:rPr>
              <a:t>jobject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thiz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>
                <a:solidFill>
                  <a:srgbClr val="800080"/>
                </a:solidFill>
              </a:rPr>
              <a:t>jstring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string)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    </a:t>
            </a:r>
            <a:r>
              <a:rPr lang="en-US" sz="1125" dirty="0" err="1">
                <a:solidFill>
                  <a:srgbClr val="800080"/>
                </a:solidFill>
              </a:rPr>
              <a:t>QString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aString</a:t>
            </a:r>
            <a:r>
              <a:rPr lang="en-US" sz="1125" dirty="0"/>
              <a:t>(</a:t>
            </a:r>
            <a:r>
              <a:rPr lang="en-US" sz="1125" dirty="0" err="1"/>
              <a:t>env</a:t>
            </a:r>
            <a:r>
              <a:rPr lang="en-US" sz="1125" dirty="0"/>
              <a:t>-&gt;</a:t>
            </a:r>
            <a:r>
              <a:rPr lang="en-US" sz="1125" dirty="0" err="1"/>
              <a:t>GetStringUTFChars</a:t>
            </a:r>
            <a:r>
              <a:rPr lang="en-US" sz="1125" dirty="0"/>
              <a:t>(string,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0080"/>
                </a:solidFill>
              </a:rPr>
              <a:t>0</a:t>
            </a:r>
            <a:r>
              <a:rPr lang="en-US" sz="1125" dirty="0"/>
              <a:t>));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} </a:t>
            </a:r>
            <a:br>
              <a:rPr lang="en-US" sz="1125" dirty="0"/>
            </a:br>
            <a:endParaRPr lang="en-US" sz="1125" dirty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void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registerNativeMethods</a:t>
            </a:r>
            <a:r>
              <a:rPr lang="en-US" sz="1125" dirty="0"/>
              <a:t>()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    </a:t>
            </a:r>
            <a:r>
              <a:rPr lang="en-US" sz="1125" dirty="0" err="1">
                <a:solidFill>
                  <a:srgbClr val="800080"/>
                </a:solidFill>
              </a:rPr>
              <a:t>JNINativeMethod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methods[]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{{</a:t>
            </a:r>
            <a:r>
              <a:rPr lang="en-US" sz="1125" dirty="0">
                <a:solidFill>
                  <a:srgbClr val="008000"/>
                </a:solidFill>
              </a:rPr>
              <a:t>"</a:t>
            </a:r>
            <a:r>
              <a:rPr lang="en-US" sz="1125" dirty="0" err="1">
                <a:solidFill>
                  <a:srgbClr val="008000"/>
                </a:solidFill>
              </a:rPr>
              <a:t>checkUsingNativeCode</a:t>
            </a:r>
            <a:r>
              <a:rPr lang="en-US" sz="1125" dirty="0">
                <a:solidFill>
                  <a:srgbClr val="008000"/>
                </a:solidFill>
              </a:rPr>
              <a:t>"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>
                <a:solidFill>
                  <a:srgbClr val="008000"/>
                </a:solidFill>
              </a:rPr>
              <a:t>"(</a:t>
            </a:r>
            <a:r>
              <a:rPr lang="en-US" sz="1125" dirty="0" err="1">
                <a:solidFill>
                  <a:srgbClr val="008000"/>
                </a:solidFill>
              </a:rPr>
              <a:t>Ljava</a:t>
            </a:r>
            <a:r>
              <a:rPr lang="en-US" sz="1125" dirty="0">
                <a:solidFill>
                  <a:srgbClr val="008000"/>
                </a:solidFill>
              </a:rPr>
              <a:t>/</a:t>
            </a:r>
            <a:r>
              <a:rPr lang="en-US" sz="1125" dirty="0" err="1">
                <a:solidFill>
                  <a:srgbClr val="008000"/>
                </a:solidFill>
              </a:rPr>
              <a:t>lang</a:t>
            </a:r>
            <a:r>
              <a:rPr lang="en-US" sz="1125" dirty="0">
                <a:solidFill>
                  <a:srgbClr val="008000"/>
                </a:solidFill>
              </a:rPr>
              <a:t>/String)I"</a:t>
            </a:r>
            <a:r>
              <a:rPr lang="en-US" sz="1125" dirty="0"/>
              <a:t>,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C0C0C0"/>
                </a:solidFill>
              </a:rPr>
              <a:t>                                </a:t>
            </a:r>
            <a:r>
              <a:rPr lang="en-US" sz="1125" dirty="0" err="1"/>
              <a:t>reinterpret_cast</a:t>
            </a:r>
            <a:r>
              <a:rPr lang="en-US" sz="1125" dirty="0"/>
              <a:t>&lt;void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*&gt;(</a:t>
            </a:r>
            <a:r>
              <a:rPr lang="en-US" sz="1125" dirty="0" err="1"/>
              <a:t>callFromJava</a:t>
            </a:r>
            <a:r>
              <a:rPr lang="en-US" sz="1125" dirty="0"/>
              <a:t>)}}; </a:t>
            </a:r>
            <a:br>
              <a:rPr lang="en-US" sz="1125" dirty="0"/>
            </a:br>
            <a:r>
              <a:rPr lang="en-US" sz="1125" dirty="0"/>
              <a:t>    </a:t>
            </a:r>
            <a:r>
              <a:rPr lang="en-US" sz="1125" dirty="0" err="1">
                <a:solidFill>
                  <a:srgbClr val="800080"/>
                </a:solidFill>
              </a:rPr>
              <a:t>QAndroidJniObject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javaClass</a:t>
            </a:r>
            <a:r>
              <a:rPr lang="en-US" sz="1125" dirty="0"/>
              <a:t>(</a:t>
            </a:r>
            <a:r>
              <a:rPr lang="en-US" sz="1125" dirty="0">
                <a:solidFill>
                  <a:srgbClr val="008000"/>
                </a:solidFill>
              </a:rPr>
              <a:t>"</a:t>
            </a:r>
            <a:r>
              <a:rPr lang="en-US" sz="1125" dirty="0" err="1">
                <a:solidFill>
                  <a:srgbClr val="008000"/>
                </a:solidFill>
              </a:rPr>
              <a:t>io</a:t>
            </a:r>
            <a:r>
              <a:rPr lang="en-US" sz="1125" dirty="0">
                <a:solidFill>
                  <a:srgbClr val="008000"/>
                </a:solidFill>
              </a:rPr>
              <a:t>/</a:t>
            </a:r>
            <a:r>
              <a:rPr lang="en-US" sz="1125" dirty="0" err="1">
                <a:solidFill>
                  <a:srgbClr val="008000"/>
                </a:solidFill>
              </a:rPr>
              <a:t>qt</a:t>
            </a:r>
            <a:r>
              <a:rPr lang="en-US" sz="1125" dirty="0">
                <a:solidFill>
                  <a:srgbClr val="008000"/>
                </a:solidFill>
              </a:rPr>
              <a:t>/training/Dummy"</a:t>
            </a:r>
            <a:r>
              <a:rPr lang="en-US" sz="1125" dirty="0"/>
              <a:t>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    </a:t>
            </a:r>
            <a:r>
              <a:rPr lang="en-US" sz="1125" dirty="0" err="1">
                <a:solidFill>
                  <a:srgbClr val="800080"/>
                </a:solidFill>
              </a:rPr>
              <a:t>QAndroidJniEnvironment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env</a:t>
            </a:r>
            <a:r>
              <a:rPr lang="en-US" sz="1125" dirty="0"/>
              <a:t>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>
                <a:solidFill>
                  <a:srgbClr val="800080"/>
                </a:solidFill>
              </a:rPr>
              <a:t>    </a:t>
            </a:r>
            <a:r>
              <a:rPr lang="en-US" sz="1125" dirty="0" err="1">
                <a:solidFill>
                  <a:srgbClr val="800080"/>
                </a:solidFill>
              </a:rPr>
              <a:t>jclass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objectClass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=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env</a:t>
            </a:r>
            <a:r>
              <a:rPr lang="en-US" sz="1125" dirty="0"/>
              <a:t>-&gt;</a:t>
            </a:r>
            <a:r>
              <a:rPr lang="en-US" sz="1125" dirty="0" err="1"/>
              <a:t>GetObjectClass</a:t>
            </a:r>
            <a:r>
              <a:rPr lang="en-US" sz="1125" dirty="0"/>
              <a:t>(</a:t>
            </a:r>
            <a:r>
              <a:rPr lang="en-US" sz="1125" dirty="0" err="1"/>
              <a:t>javaClass.object</a:t>
            </a:r>
            <a:r>
              <a:rPr lang="en-US" sz="1125" dirty="0"/>
              <a:t>&lt;</a:t>
            </a:r>
            <a:r>
              <a:rPr lang="en-US" sz="1125" dirty="0" err="1">
                <a:solidFill>
                  <a:srgbClr val="800080"/>
                </a:solidFill>
              </a:rPr>
              <a:t>jobject</a:t>
            </a:r>
            <a:r>
              <a:rPr lang="en-US" sz="1125" dirty="0"/>
              <a:t>&gt;());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</a:t>
            </a:r>
            <a:r>
              <a:rPr lang="en-US" sz="1125" dirty="0" err="1"/>
              <a:t>env</a:t>
            </a:r>
            <a:r>
              <a:rPr lang="en-US" sz="1125" dirty="0"/>
              <a:t>-&gt;</a:t>
            </a:r>
            <a:r>
              <a:rPr lang="en-US" sz="1125" dirty="0" err="1"/>
              <a:t>RegisterNatives</a:t>
            </a:r>
            <a:r>
              <a:rPr lang="en-US" sz="1125" dirty="0"/>
              <a:t>(</a:t>
            </a:r>
            <a:r>
              <a:rPr lang="en-US" sz="1125" dirty="0" err="1"/>
              <a:t>objectClass</a:t>
            </a:r>
            <a:r>
              <a:rPr lang="en-US" sz="1125" dirty="0"/>
              <a:t>, methods, </a:t>
            </a:r>
            <a:r>
              <a:rPr lang="en-US" sz="1125" dirty="0" err="1"/>
              <a:t>sizeof</a:t>
            </a:r>
            <a:r>
              <a:rPr lang="en-US" sz="1125" dirty="0"/>
              <a:t>(methods)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/>
              <a:t>/</a:t>
            </a:r>
            <a:r>
              <a:rPr lang="en-US" sz="1125" dirty="0">
                <a:solidFill>
                  <a:srgbClr val="C0C0C0"/>
                </a:solidFill>
              </a:rPr>
              <a:t> </a:t>
            </a:r>
            <a:r>
              <a:rPr lang="en-US" sz="1125" dirty="0" err="1"/>
              <a:t>sizeof</a:t>
            </a:r>
            <a:r>
              <a:rPr lang="en-US" sz="1125" dirty="0"/>
              <a:t>(methods[</a:t>
            </a:r>
            <a:r>
              <a:rPr lang="en-US" sz="1125" dirty="0">
                <a:solidFill>
                  <a:srgbClr val="000080"/>
                </a:solidFill>
              </a:rPr>
              <a:t>0</a:t>
            </a:r>
            <a:r>
              <a:rPr lang="en-US" sz="1125" dirty="0"/>
              <a:t>]));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    </a:t>
            </a:r>
            <a:r>
              <a:rPr lang="en-US" sz="1125" dirty="0" err="1"/>
              <a:t>env</a:t>
            </a:r>
            <a:r>
              <a:rPr lang="en-US" sz="1125" dirty="0"/>
              <a:t>-&gt;</a:t>
            </a:r>
            <a:r>
              <a:rPr lang="en-US" sz="1125" dirty="0" err="1"/>
              <a:t>DeleteLocalRef</a:t>
            </a:r>
            <a:r>
              <a:rPr lang="en-US" sz="1125" dirty="0"/>
              <a:t>(</a:t>
            </a:r>
            <a:r>
              <a:rPr lang="en-US" sz="1125" dirty="0" err="1"/>
              <a:t>objectClass</a:t>
            </a:r>
            <a:r>
              <a:rPr lang="en-US" sz="1125" dirty="0"/>
              <a:t>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25" dirty="0"/>
              <a:t>}</a:t>
            </a:r>
            <a:endParaRPr lang="en-US" sz="1125" dirty="0">
              <a:solidFill>
                <a:srgbClr val="1E1B18"/>
              </a:solidFill>
              <a:ea typeface="STSong" pitchFamily="2" charset="-122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465F5590-EA8B-9B48-9760-CCBE53DC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38830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Activity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Subclass </a:t>
            </a:r>
            <a:r>
              <a:rPr lang="en-US" dirty="0" err="1">
                <a:latin typeface="Courier New"/>
                <a:cs typeface="Courier New"/>
              </a:rPr>
              <a:t>QtActivity</a:t>
            </a:r>
            <a:r>
              <a:rPr lang="en-US" dirty="0"/>
              <a:t> Java class or implement new classes</a:t>
            </a:r>
          </a:p>
          <a:p>
            <a:endParaRPr lang="en-US" dirty="0"/>
          </a:p>
          <a:p>
            <a:r>
              <a:rPr lang="en-US" dirty="0"/>
              <a:t>Implement Java functions to</a:t>
            </a:r>
          </a:p>
          <a:p>
            <a:pPr lvl="1"/>
            <a:r>
              <a:rPr lang="en-US" dirty="0"/>
              <a:t>Create new activities</a:t>
            </a:r>
          </a:p>
          <a:p>
            <a:pPr lvl="1"/>
            <a:r>
              <a:rPr lang="en-US" dirty="0"/>
              <a:t>Read data from content providers (calendar, camera, phone book)</a:t>
            </a:r>
          </a:p>
          <a:p>
            <a:pPr lvl="1"/>
            <a:r>
              <a:rPr lang="en-US" dirty="0"/>
              <a:t>Send intents for broadcast receivers (or receive broadcast message yourself)</a:t>
            </a:r>
          </a:p>
          <a:p>
            <a:pPr lvl="1"/>
            <a:r>
              <a:rPr lang="en-US" dirty="0"/>
              <a:t>Start services (possibly running in the background)</a:t>
            </a:r>
          </a:p>
          <a:p>
            <a:endParaRPr lang="en-US" dirty="0"/>
          </a:p>
          <a:p>
            <a:r>
              <a:rPr lang="en-US" dirty="0"/>
              <a:t>Implement corresponding C++ functions and expose to QML, if needed</a:t>
            </a:r>
          </a:p>
          <a:p>
            <a:endParaRPr lang="en-US" dirty="0"/>
          </a:p>
          <a:p>
            <a:r>
              <a:rPr lang="en-US" dirty="0"/>
              <a:t>Use Qt Android Extras module classes to implement the glue between C++ and Java</a:t>
            </a:r>
          </a:p>
          <a:p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5F4CC00-EC8D-3F4A-9BE2-C1AEC4B7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12045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Message to communicate with other UI components possibly in other threads or processes </a:t>
            </a: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 rot="16200000">
            <a:off x="4084888" y="2487902"/>
            <a:ext cx="905760" cy="25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500" tIns="35100" rIns="67500" bIns="351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+mn-lt"/>
              </a:rPr>
              <a:t>Intent Filter</a:t>
            </a:r>
          </a:p>
        </p:txBody>
      </p:sp>
      <p:grpSp>
        <p:nvGrpSpPr>
          <p:cNvPr id="20" name="Group 7"/>
          <p:cNvGrpSpPr>
            <a:grpSpLocks/>
          </p:cNvGrpSpPr>
          <p:nvPr/>
        </p:nvGrpSpPr>
        <p:grpSpPr bwMode="auto">
          <a:xfrm>
            <a:off x="5651467" y="2182985"/>
            <a:ext cx="1134371" cy="1389459"/>
            <a:chOff x="2336" y="890"/>
            <a:chExt cx="953" cy="1167"/>
          </a:xfrm>
        </p:grpSpPr>
        <p:pic>
          <p:nvPicPr>
            <p:cNvPr id="21" name="Picture 8" descr="activit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" y="890"/>
              <a:ext cx="953" cy="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2517" y="1842"/>
              <a:ext cx="52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1">
                    <a:gsLst>
                      <a:gs pos="0">
                        <a:srgbClr val="F7B684"/>
                      </a:gs>
                      <a:gs pos="100000">
                        <a:srgbClr val="C30000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dirty="0">
                  <a:latin typeface="+mn-lt"/>
                </a:rPr>
                <a:t>Activity</a:t>
              </a:r>
            </a:p>
          </p:txBody>
        </p:sp>
      </p:grpSp>
      <p:pic>
        <p:nvPicPr>
          <p:cNvPr id="23" name="Picture 10" descr="int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20" y="2371448"/>
            <a:ext cx="1350561" cy="13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3" descr="boundary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09" y="2047412"/>
            <a:ext cx="492259" cy="3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Line 14"/>
          <p:cNvSpPr>
            <a:spLocks noChangeShapeType="1"/>
          </p:cNvSpPr>
          <p:nvPr/>
        </p:nvSpPr>
        <p:spPr bwMode="auto">
          <a:xfrm flipV="1">
            <a:off x="3546156" y="3127531"/>
            <a:ext cx="1943710" cy="43204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500" tIns="35100" rIns="67500" bIns="35100" anchor="ctr"/>
          <a:lstStyle/>
          <a:p>
            <a:endParaRPr lang="en-US" sz="1350"/>
          </a:p>
        </p:txBody>
      </p:sp>
      <p:sp>
        <p:nvSpPr>
          <p:cNvPr id="26" name="TextBox 1"/>
          <p:cNvSpPr txBox="1">
            <a:spLocks noChangeArrowheads="1"/>
          </p:cNvSpPr>
          <p:nvPr/>
        </p:nvSpPr>
        <p:spPr bwMode="auto">
          <a:xfrm>
            <a:off x="792566" y="3549821"/>
            <a:ext cx="32662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200" dirty="0" err="1">
                <a:latin typeface="Courier New"/>
                <a:cs typeface="Courier New"/>
              </a:rPr>
              <a:t>Context.startActivity</a:t>
            </a:r>
            <a:r>
              <a:rPr lang="en-US" sz="1200" dirty="0">
                <a:latin typeface="Courier New"/>
                <a:cs typeface="Courier New"/>
              </a:rPr>
              <a:t>() or </a:t>
            </a:r>
          </a:p>
          <a:p>
            <a:pPr algn="l" eaLnBrk="1" hangingPunct="1"/>
            <a:r>
              <a:rPr lang="en-US" sz="1200" dirty="0" err="1">
                <a:latin typeface="Courier New"/>
                <a:cs typeface="Courier New"/>
              </a:rPr>
              <a:t>Activity.startActivityForResult</a:t>
            </a:r>
            <a:r>
              <a:rPr lang="en-US" sz="1200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27" name="TextBox 21"/>
          <p:cNvSpPr txBox="1">
            <a:spLocks noChangeArrowheads="1"/>
          </p:cNvSpPr>
          <p:nvPr/>
        </p:nvSpPr>
        <p:spPr bwMode="auto">
          <a:xfrm>
            <a:off x="5740741" y="3640308"/>
            <a:ext cx="26106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200" dirty="0" err="1">
                <a:latin typeface="Courier New"/>
                <a:cs typeface="Courier New"/>
              </a:rPr>
              <a:t>getIntent</a:t>
            </a:r>
            <a:r>
              <a:rPr lang="en-US" sz="1200" dirty="0">
                <a:latin typeface="Courier New"/>
                <a:cs typeface="Courier New"/>
              </a:rPr>
              <a:t>()</a:t>
            </a:r>
          </a:p>
          <a:p>
            <a:pPr algn="l" eaLnBrk="1" hangingPunct="1"/>
            <a:r>
              <a:rPr lang="en-US" sz="1200" dirty="0" err="1">
                <a:latin typeface="Courier New"/>
                <a:cs typeface="Courier New"/>
              </a:rPr>
              <a:t>Activity.setResult</a:t>
            </a:r>
            <a:r>
              <a:rPr lang="en-US" sz="1200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28" name="TextBox 22"/>
          <p:cNvSpPr txBox="1">
            <a:spLocks noChangeArrowheads="1"/>
          </p:cNvSpPr>
          <p:nvPr/>
        </p:nvSpPr>
        <p:spPr bwMode="auto">
          <a:xfrm>
            <a:off x="846558" y="4127274"/>
            <a:ext cx="2488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200" dirty="0" err="1">
                <a:latin typeface="Courier New"/>
                <a:cs typeface="Courier New"/>
              </a:rPr>
              <a:t>onAcitivityResult</a:t>
            </a:r>
            <a:r>
              <a:rPr lang="en-US" sz="1200" dirty="0">
                <a:latin typeface="Courier New"/>
                <a:cs typeface="Courier New"/>
              </a:rPr>
              <a:t>()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55E07543-4D18-2E44-820D-384E0C82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19184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</a:t>
            </a:r>
            <a:r>
              <a:rPr lang="en-US" dirty="0"/>
              <a:t> Android Extras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Convenience classes and functions for Android development </a:t>
            </a:r>
          </a:p>
          <a:p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QtAndroid</a:t>
            </a:r>
            <a:r>
              <a:rPr lang="en-US" dirty="0"/>
              <a:t> namespace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QAndroidJniObject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QtAndroid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androidActivity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QAndroidJniObject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QtAndroid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androidContext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QAndroidJniObject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QtAndroid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androidService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QtAndroid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runOnAndroidThread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Runnable &amp;runnable);</a:t>
            </a:r>
          </a:p>
          <a:p>
            <a:r>
              <a:rPr lang="en-US" dirty="0"/>
              <a:t>Services 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QAndroidService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QAndroidServiceConnection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Object communication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QAndroidBinder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QAndroidParcel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QAndroidIntent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09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63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Apps </a:t>
            </a:r>
            <a:r>
              <a:rPr lang="en-US" dirty="0" err="1"/>
              <a:t>iOS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MVC pattern</a:t>
            </a:r>
          </a:p>
          <a:p>
            <a:r>
              <a:rPr lang="en-US" dirty="0"/>
              <a:t>Controller</a:t>
            </a:r>
          </a:p>
          <a:p>
            <a:pPr lvl="1"/>
            <a:r>
              <a:rPr lang="en-US" dirty="0"/>
              <a:t>Manages the view</a:t>
            </a:r>
          </a:p>
          <a:p>
            <a:pPr lvl="1"/>
            <a:r>
              <a:rPr lang="en-US" dirty="0"/>
              <a:t>Works as a delegate for changes in the model</a:t>
            </a:r>
          </a:p>
          <a:p>
            <a:pPr lvl="1"/>
            <a:r>
              <a:rPr lang="en-US" dirty="0"/>
              <a:t>Provides an interface to access </a:t>
            </a:r>
            <a:r>
              <a:rPr lang="en-US" dirty="0" err="1"/>
              <a:t>iOS</a:t>
            </a:r>
            <a:r>
              <a:rPr lang="en-US" dirty="0"/>
              <a:t> frameworks (libraries)</a:t>
            </a:r>
          </a:p>
          <a:p>
            <a:pPr lvl="2"/>
            <a:r>
              <a:rPr lang="en-US" dirty="0"/>
              <a:t>Address book, event kit, message UI, telephony etc. </a:t>
            </a:r>
          </a:p>
          <a:p>
            <a:pPr lvl="1"/>
            <a:r>
              <a:rPr lang="en-US" dirty="0"/>
              <a:t>Application framework handles the navigation between views using controllers </a:t>
            </a:r>
          </a:p>
          <a:p>
            <a:r>
              <a:rPr lang="en-US" dirty="0"/>
              <a:t>View is a rectangle area on a window</a:t>
            </a:r>
          </a:p>
          <a:p>
            <a:pPr lvl="1"/>
            <a:r>
              <a:rPr lang="en-US" dirty="0"/>
              <a:t>Similar to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 inside </a:t>
            </a:r>
            <a:r>
              <a:rPr lang="en-US" dirty="0" err="1">
                <a:latin typeface="Courier New"/>
                <a:cs typeface="Courier New"/>
              </a:rPr>
              <a:t>QWindow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en-US" sz="900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905" y="1237320"/>
            <a:ext cx="3638113" cy="3801312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C7EC8FA-A5EB-1F49-BF55-4D493BB69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98084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</a:t>
            </a:r>
            <a:r>
              <a:rPr lang="en-US" dirty="0" err="1"/>
              <a:t>iOS</a:t>
            </a:r>
            <a:r>
              <a:rPr lang="en-US" dirty="0"/>
              <a:t> Apps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Based on Cocoa’s Model-View Controller Framework, provided by </a:t>
            </a:r>
            <a:r>
              <a:rPr lang="en-US" dirty="0" err="1"/>
              <a:t>UiKit</a:t>
            </a:r>
            <a:r>
              <a:rPr lang="en-US" dirty="0"/>
              <a:t> framework</a:t>
            </a:r>
          </a:p>
          <a:p>
            <a:pPr lvl="1"/>
            <a:r>
              <a:rPr lang="en-US" dirty="0" err="1"/>
              <a:t>UIController</a:t>
            </a:r>
            <a:r>
              <a:rPr lang="en-US" dirty="0"/>
              <a:t> manages the memory and navigation between windows (views) – does not exist in Qt</a:t>
            </a:r>
          </a:p>
          <a:p>
            <a:pPr lvl="1"/>
            <a:r>
              <a:rPr lang="en-US" dirty="0"/>
              <a:t>UI view corresponds to Qt window </a:t>
            </a:r>
          </a:p>
          <a:p>
            <a:pPr lvl="1"/>
            <a:r>
              <a:rPr lang="en-US" dirty="0"/>
              <a:t>UI controls are sub-windows / views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QWindow</a:t>
            </a:r>
            <a:r>
              <a:rPr lang="en-US" dirty="0"/>
              <a:t> mapped 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UIViewController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Allows navigation to address book, calendar, messaging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22" y="1561356"/>
            <a:ext cx="3297881" cy="3078342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63030F8-E674-D44C-BCA8-F53741BFC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11146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APIs </a:t>
            </a:r>
            <a:r>
              <a:rPr lang="en-US" dirty="0" err="1"/>
              <a:t>iOS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Possible to mix C++ and Objective-C</a:t>
            </a:r>
          </a:p>
          <a:p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.mm </a:t>
            </a:r>
            <a:r>
              <a:rPr lang="en-US" dirty="0"/>
              <a:t>suffix for your source code files</a:t>
            </a:r>
          </a:p>
          <a:p>
            <a:r>
              <a:rPr lang="en-US" dirty="0"/>
              <a:t>Add sources into </a:t>
            </a:r>
            <a:r>
              <a:rPr lang="en-US" dirty="0">
                <a:latin typeface="Courier New"/>
                <a:cs typeface="Courier New"/>
              </a:rPr>
              <a:t>OBJECTIVE_SOURCES </a:t>
            </a:r>
            <a:r>
              <a:rPr lang="en-US" dirty="0"/>
              <a:t>variable in the </a:t>
            </a:r>
            <a:r>
              <a:rPr lang="en-US" b="1" dirty="0">
                <a:latin typeface="Courier New"/>
                <a:cs typeface="Courier New"/>
              </a:rPr>
              <a:t>.pro </a:t>
            </a:r>
            <a:r>
              <a:rPr lang="en-US" dirty="0"/>
              <a:t>file</a:t>
            </a:r>
          </a:p>
          <a:p>
            <a:r>
              <a:rPr lang="en-US" dirty="0"/>
              <a:t>You may use </a:t>
            </a:r>
            <a:r>
              <a:rPr lang="en-US" dirty="0">
                <a:latin typeface="Courier New"/>
                <a:cs typeface="Courier New"/>
              </a:rPr>
              <a:t>QMAKE_INFO_PLIST</a:t>
            </a:r>
            <a:r>
              <a:rPr lang="en-US" dirty="0"/>
              <a:t> variable to refer to your </a:t>
            </a:r>
            <a:r>
              <a:rPr lang="en-US" b="1" dirty="0" err="1">
                <a:latin typeface="Courier New"/>
                <a:cs typeface="Courier New"/>
              </a:rPr>
              <a:t>info.plist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Get the native </a:t>
            </a:r>
            <a:r>
              <a:rPr lang="en-US" dirty="0" err="1">
                <a:latin typeface="Courier New"/>
                <a:cs typeface="Courier New"/>
              </a:rPr>
              <a:t>UiView</a:t>
            </a:r>
            <a:r>
              <a:rPr lang="en-US" dirty="0"/>
              <a:t> from the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b="1" dirty="0" err="1">
                <a:latin typeface="Courier New"/>
                <a:cs typeface="Courier New"/>
              </a:rPr>
              <a:t>qpa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plugin</a:t>
            </a:r>
          </a:p>
          <a:p>
            <a:pPr marL="42863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UIView</a:t>
            </a:r>
            <a:r>
              <a:rPr lang="en-US" sz="1200" dirty="0">
                <a:latin typeface="Courier New"/>
                <a:cs typeface="Courier New"/>
              </a:rPr>
              <a:t> *view = </a:t>
            </a:r>
            <a:r>
              <a:rPr lang="en-US" sz="1200" dirty="0" err="1">
                <a:latin typeface="Courier New"/>
                <a:cs typeface="Courier New"/>
              </a:rPr>
              <a:t>static_cast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UIView</a:t>
            </a:r>
            <a:r>
              <a:rPr lang="en-US" sz="1200" dirty="0">
                <a:latin typeface="Courier New"/>
                <a:cs typeface="Courier New"/>
              </a:rPr>
              <a:t> *&gt; (</a:t>
            </a:r>
            <a:r>
              <a:rPr lang="en-US" sz="1200" dirty="0" err="1">
                <a:latin typeface="Courier New"/>
                <a:cs typeface="Courier New"/>
              </a:rPr>
              <a:t>QGuiApplication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platformNativeInterface</a:t>
            </a:r>
            <a:r>
              <a:rPr lang="en-US" sz="1200" dirty="0">
                <a:latin typeface="Courier New"/>
                <a:cs typeface="Courier New"/>
              </a:rPr>
              <a:t>() -&gt; </a:t>
            </a:r>
            <a:r>
              <a:rPr lang="en-US" sz="1200" i="1" dirty="0" err="1">
                <a:latin typeface="Courier New"/>
                <a:cs typeface="Courier New"/>
              </a:rPr>
              <a:t>nativeResourceForWindow</a:t>
            </a:r>
            <a:r>
              <a:rPr lang="en-US" sz="1200" dirty="0">
                <a:latin typeface="Courier New"/>
                <a:cs typeface="Courier New"/>
              </a:rPr>
              <a:t>("</a:t>
            </a:r>
            <a:r>
              <a:rPr lang="en-US" sz="1200" dirty="0" err="1">
                <a:latin typeface="Courier New"/>
                <a:cs typeface="Courier New"/>
              </a:rPr>
              <a:t>uiview</a:t>
            </a:r>
            <a:r>
              <a:rPr lang="en-US" sz="1200" dirty="0">
                <a:latin typeface="Courier New"/>
                <a:cs typeface="Courier New"/>
              </a:rPr>
              <a:t>", window()));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2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– Setup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4251517" cy="37849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All phases from setup to app deployment to Google Play can be done in </a:t>
            </a:r>
            <a:r>
              <a:rPr lang="en-US" dirty="0" err="1"/>
              <a:t>Qt</a:t>
            </a:r>
            <a:r>
              <a:rPr lang="en-US" dirty="0"/>
              <a:t> Creator</a:t>
            </a:r>
          </a:p>
          <a:p>
            <a:pPr lvl="1">
              <a:defRPr/>
            </a:pPr>
            <a:r>
              <a:rPr lang="en-US" dirty="0"/>
              <a:t>Tools &gt; Options &gt; Devices : Android in </a:t>
            </a:r>
            <a:r>
              <a:rPr lang="en-US" dirty="0" err="1"/>
              <a:t>QtCreator</a:t>
            </a:r>
            <a:r>
              <a:rPr lang="en-US" dirty="0"/>
              <a:t> </a:t>
            </a:r>
          </a:p>
          <a:p>
            <a:pPr lvl="1">
              <a:defRPr/>
            </a:pPr>
            <a:r>
              <a:rPr lang="en-US" dirty="0"/>
              <a:t>Install JDK, and Android SDK and NDK</a:t>
            </a:r>
          </a:p>
          <a:p>
            <a:pPr lvl="1">
              <a:defRPr/>
            </a:pPr>
            <a:r>
              <a:rPr lang="en-US" dirty="0"/>
              <a:t>Setup the paths to the tools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Use SDK manager to install Android tooling</a:t>
            </a:r>
          </a:p>
          <a:p>
            <a:pPr lvl="1">
              <a:defRPr/>
            </a:pPr>
            <a:r>
              <a:rPr lang="en-US" dirty="0"/>
              <a:t>Enable USB debugging in the Android device, install USB driver into the host, if needed </a:t>
            </a:r>
          </a:p>
          <a:p>
            <a:pPr lvl="1">
              <a:defRPr/>
            </a:pPr>
            <a:r>
              <a:rPr lang="en-US" dirty="0">
                <a:hlinkClick r:id="rId2"/>
              </a:rPr>
              <a:t>https://developer.android.com/studio/debug/dev-options.html</a:t>
            </a: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Emulator works much faster with x86 ABI</a:t>
            </a:r>
          </a:p>
          <a:p>
            <a:pPr marL="267890" lvl="1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46C8A-59B2-3B4C-BC90-A6E2B31F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642" y="0"/>
            <a:ext cx="4416449" cy="3649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FE9CD-DC62-724C-8F12-7839D0BE6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98" y="3028779"/>
            <a:ext cx="5004048" cy="2558832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78E23D3-469A-7846-8D1D-3DF92A3DB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461756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APIs </a:t>
            </a:r>
            <a:r>
              <a:rPr lang="en-US" dirty="0" err="1"/>
              <a:t>iOS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UiView</a:t>
            </a:r>
            <a:r>
              <a:rPr lang="en-US" dirty="0"/>
              <a:t> to get the </a:t>
            </a:r>
            <a:r>
              <a:rPr lang="en-US" dirty="0" err="1">
                <a:latin typeface="Courier New"/>
                <a:cs typeface="Courier New"/>
              </a:rPr>
              <a:t>UiViewController</a:t>
            </a:r>
            <a:endParaRPr lang="en-US" dirty="0">
              <a:latin typeface="Courier New"/>
              <a:cs typeface="Courier New"/>
            </a:endParaRPr>
          </a:p>
          <a:p>
            <a:pPr marL="342900" lvl="1" indent="0">
              <a:buNone/>
            </a:pPr>
            <a:r>
              <a:rPr lang="en-US" sz="1050" dirty="0" err="1">
                <a:latin typeface="Courier New"/>
                <a:cs typeface="Courier New"/>
              </a:rPr>
              <a:t>UIViewController</a:t>
            </a:r>
            <a:r>
              <a:rPr lang="en-US" sz="1050" dirty="0">
                <a:latin typeface="Courier New"/>
                <a:cs typeface="Courier New"/>
              </a:rPr>
              <a:t> *</a:t>
            </a:r>
            <a:r>
              <a:rPr lang="en-US" sz="1050" dirty="0" err="1">
                <a:latin typeface="Courier New"/>
                <a:cs typeface="Courier New"/>
              </a:rPr>
              <a:t>qtCtrl</a:t>
            </a:r>
            <a:r>
              <a:rPr lang="en-US" sz="1050" dirty="0">
                <a:latin typeface="Courier New"/>
                <a:cs typeface="Courier New"/>
              </a:rPr>
              <a:t> = [[view window] </a:t>
            </a:r>
            <a:r>
              <a:rPr lang="en-US" sz="1050" dirty="0" err="1">
                <a:latin typeface="Courier New"/>
                <a:cs typeface="Courier New"/>
              </a:rPr>
              <a:t>rootViewController</a:t>
            </a:r>
            <a:r>
              <a:rPr lang="en-US" sz="1050" dirty="0">
                <a:latin typeface="Courier New"/>
                <a:cs typeface="Courier New"/>
              </a:rPr>
              <a:t>];</a:t>
            </a:r>
          </a:p>
          <a:p>
            <a:r>
              <a:rPr lang="en-US" dirty="0"/>
              <a:t>Set the delegate</a:t>
            </a:r>
          </a:p>
          <a:p>
            <a:pPr lvl="1"/>
            <a:r>
              <a:rPr lang="en-US" dirty="0"/>
              <a:t>Handles the callback after data have been picked or chosen</a:t>
            </a:r>
          </a:p>
          <a:p>
            <a:r>
              <a:rPr lang="en-US" dirty="0"/>
              <a:t>Create a new controller </a:t>
            </a:r>
          </a:p>
          <a:p>
            <a:pPr lvl="1"/>
            <a:r>
              <a:rPr lang="en-US" dirty="0"/>
              <a:t>Picker – pick an image</a:t>
            </a:r>
          </a:p>
          <a:p>
            <a:pPr lvl="1"/>
            <a:r>
              <a:rPr lang="en-US" dirty="0"/>
              <a:t>Chooser – choose a file </a:t>
            </a:r>
          </a:p>
          <a:p>
            <a:r>
              <a:rPr lang="en-US" dirty="0"/>
              <a:t>Navigate to a new view using the controller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C82ECC3-0067-714F-B831-49432C54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3199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i-FI" dirty="0" err="1"/>
              <a:t>training@qt.io</a:t>
            </a:r>
            <a:endParaRPr lang="fi-FI" dirty="0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27017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– Deployment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Native Android project created for Android target</a:t>
            </a:r>
          </a:p>
          <a:p>
            <a:pPr lvl="1">
              <a:defRPr/>
            </a:pPr>
            <a:r>
              <a:rPr lang="en-US" dirty="0"/>
              <a:t>Any native files can be used</a:t>
            </a:r>
          </a:p>
          <a:p>
            <a:pPr lvl="1">
              <a:defRPr/>
            </a:pPr>
            <a:r>
              <a:rPr lang="en-US" dirty="0"/>
              <a:t>Java code, native assets (accessible as assets:// in </a:t>
            </a:r>
            <a:r>
              <a:rPr lang="en-US" dirty="0" err="1"/>
              <a:t>Qt</a:t>
            </a:r>
            <a:r>
              <a:rPr lang="en-US" dirty="0"/>
              <a:t> code) </a:t>
            </a:r>
          </a:p>
          <a:p>
            <a:pPr>
              <a:defRPr/>
            </a:pPr>
            <a:r>
              <a:rPr lang="en-US" dirty="0"/>
              <a:t>APK creation</a:t>
            </a:r>
          </a:p>
          <a:p>
            <a:pPr lvl="1">
              <a:defRPr/>
            </a:pPr>
            <a:r>
              <a:rPr lang="en-US" dirty="0"/>
              <a:t>Projects mode – Build Android APK</a:t>
            </a:r>
          </a:p>
          <a:p>
            <a:pPr lvl="1">
              <a:defRPr/>
            </a:pPr>
            <a:r>
              <a:rPr lang="en-US" dirty="0"/>
              <a:t>Decide how </a:t>
            </a:r>
            <a:r>
              <a:rPr lang="en-US" dirty="0" err="1"/>
              <a:t>Qt</a:t>
            </a:r>
            <a:r>
              <a:rPr lang="en-US" dirty="0"/>
              <a:t> libraries deployed: </a:t>
            </a:r>
            <a:r>
              <a:rPr lang="en-US" dirty="0" err="1"/>
              <a:t>Ministro</a:t>
            </a:r>
            <a:r>
              <a:rPr lang="en-US" dirty="0"/>
              <a:t> service or app bundle </a:t>
            </a:r>
          </a:p>
          <a:p>
            <a:pPr>
              <a:defRPr/>
            </a:pPr>
            <a:r>
              <a:rPr lang="en-US" dirty="0"/>
              <a:t>Deployment</a:t>
            </a:r>
          </a:p>
          <a:p>
            <a:pPr lvl="1">
              <a:defRPr/>
            </a:pPr>
            <a:r>
              <a:rPr lang="en-US" dirty="0"/>
              <a:t>Define Android-specific files with  </a:t>
            </a:r>
            <a:r>
              <a:rPr lang="fi-FI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ANDROID_PACKAGE_SOURCE_DIR = $$PWD/</a:t>
            </a:r>
            <a:r>
              <a:rPr lang="fi-FI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en-US" dirty="0"/>
              <a:t>Add app icons, versions, and permissions in the manifest file </a:t>
            </a:r>
          </a:p>
          <a:p>
            <a:pPr marL="267890" lvl="1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98CB2-9084-CD43-919A-680AA5AA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587" y="666289"/>
            <a:ext cx="4582878" cy="236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4F94EE-88E8-C641-9285-EB00136A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797" y="2914833"/>
            <a:ext cx="4062458" cy="2297660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8017D414-7258-974F-8C88-09B513FC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60321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– Setup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Xcode</a:t>
            </a:r>
            <a:r>
              <a:rPr lang="en-US" dirty="0"/>
              <a:t> and </a:t>
            </a:r>
            <a:r>
              <a:rPr lang="en-US" dirty="0" err="1"/>
              <a:t>Xcode</a:t>
            </a:r>
            <a:r>
              <a:rPr lang="en-US" dirty="0"/>
              <a:t> command line tools are enough</a:t>
            </a:r>
          </a:p>
          <a:p>
            <a:r>
              <a:rPr lang="en-US" dirty="0"/>
              <a:t>.</a:t>
            </a:r>
            <a:r>
              <a:rPr lang="en-US" dirty="0" err="1"/>
              <a:t>xcodeproj</a:t>
            </a:r>
            <a:r>
              <a:rPr lang="en-US" dirty="0"/>
              <a:t> created for iOS target</a:t>
            </a:r>
          </a:p>
          <a:p>
            <a:pPr lvl="1"/>
            <a:r>
              <a:rPr lang="en-US" dirty="0"/>
              <a:t>Check the target device is correct in Kit settings </a:t>
            </a:r>
          </a:p>
          <a:p>
            <a:pPr lvl="1"/>
            <a:endParaRPr lang="en-US" dirty="0"/>
          </a:p>
          <a:p>
            <a:r>
              <a:rPr lang="en-US" dirty="0"/>
              <a:t>Apple developer program requirements </a:t>
            </a:r>
          </a:p>
          <a:p>
            <a:pPr lvl="1"/>
            <a:r>
              <a:rPr lang="en-US" dirty="0"/>
              <a:t>Apple developer id</a:t>
            </a:r>
          </a:p>
          <a:p>
            <a:pPr lvl="1"/>
            <a:r>
              <a:rPr lang="en-US" dirty="0"/>
              <a:t>Device registration</a:t>
            </a:r>
          </a:p>
          <a:p>
            <a:pPr lvl="1"/>
            <a:r>
              <a:rPr lang="en-US" dirty="0"/>
              <a:t>Developer/distribution provisioning profile</a:t>
            </a:r>
          </a:p>
          <a:p>
            <a:pPr lvl="2"/>
            <a:r>
              <a:rPr lang="en-US" dirty="0"/>
              <a:t>Associates together device id, application bundle id, and developer certificate </a:t>
            </a:r>
          </a:p>
          <a:p>
            <a:pPr lvl="1"/>
            <a:r>
              <a:rPr lang="en-US" dirty="0"/>
              <a:t>Developer/distribution certificate </a:t>
            </a:r>
          </a:p>
          <a:p>
            <a:endParaRPr lang="en-US" dirty="0"/>
          </a:p>
          <a:p>
            <a:pPr marL="267890" lvl="1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B8D90FA-3CF3-8E4A-82C1-173C7F27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683D178-98AA-4574-9EAA-8EB007C5517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F49C2-BC0B-D848-BD22-4F49954D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97" y="1481621"/>
            <a:ext cx="39909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– Deployment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.pro file variable </a:t>
            </a:r>
            <a:r>
              <a:rPr lang="en-US" dirty="0">
                <a:latin typeface="Courier New"/>
                <a:cs typeface="Courier New"/>
              </a:rPr>
              <a:t>QMAKE_BUNDLE_DATA</a:t>
            </a:r>
            <a:r>
              <a:rPr lang="en-US" dirty="0">
                <a:cs typeface="Courier New"/>
              </a:rPr>
              <a:t> to deploy assets </a:t>
            </a:r>
            <a:endParaRPr lang="en-US" dirty="0"/>
          </a:p>
          <a:p>
            <a:pPr lvl="1" indent="0">
              <a:buNone/>
            </a:pPr>
            <a:r>
              <a:rPr lang="en-US" sz="1050" dirty="0" err="1">
                <a:latin typeface="Courier New"/>
                <a:cs typeface="Courier New"/>
              </a:rPr>
              <a:t>fontFiles.files</a:t>
            </a:r>
            <a:r>
              <a:rPr lang="en-US" sz="1050" dirty="0">
                <a:latin typeface="Courier New"/>
                <a:cs typeface="Courier New"/>
              </a:rPr>
              <a:t> = fonts/*.</a:t>
            </a:r>
            <a:r>
              <a:rPr lang="en-US" sz="1050" dirty="0" err="1">
                <a:latin typeface="Courier New"/>
                <a:cs typeface="Courier New"/>
              </a:rPr>
              <a:t>ttf</a:t>
            </a:r>
            <a:endParaRPr lang="en-US" sz="1050" dirty="0">
              <a:latin typeface="Courier New"/>
              <a:cs typeface="Courier New"/>
            </a:endParaRPr>
          </a:p>
          <a:p>
            <a:pPr lvl="1" indent="0">
              <a:buNone/>
            </a:pPr>
            <a:r>
              <a:rPr lang="en-US" sz="1050" dirty="0" err="1">
                <a:latin typeface="Courier New"/>
                <a:cs typeface="Courier New"/>
              </a:rPr>
              <a:t>fontFiles.path</a:t>
            </a:r>
            <a:r>
              <a:rPr lang="en-US" sz="1050" dirty="0">
                <a:latin typeface="Courier New"/>
                <a:cs typeface="Courier New"/>
              </a:rPr>
              <a:t> = fonts </a:t>
            </a:r>
          </a:p>
          <a:p>
            <a:pPr lvl="1" indent="0">
              <a:buNone/>
            </a:pPr>
            <a:r>
              <a:rPr lang="en-US" sz="1050" dirty="0" err="1">
                <a:latin typeface="Courier New"/>
                <a:cs typeface="Courier New"/>
              </a:rPr>
              <a:t>assets_catalogs.files</a:t>
            </a:r>
            <a:r>
              <a:rPr lang="en-US" sz="1050" dirty="0">
                <a:latin typeface="Courier New"/>
                <a:cs typeface="Courier New"/>
              </a:rPr>
              <a:t> = </a:t>
            </a:r>
          </a:p>
          <a:p>
            <a:pPr lvl="1" indent="0">
              <a:buNone/>
            </a:pPr>
            <a:r>
              <a:rPr lang="en-US" sz="1050" dirty="0">
                <a:latin typeface="Courier New"/>
                <a:cs typeface="Courier New"/>
              </a:rPr>
              <a:t>$$files($$PWD/*.</a:t>
            </a:r>
            <a:r>
              <a:rPr lang="en-US" sz="1050" dirty="0" err="1">
                <a:latin typeface="Courier New"/>
                <a:cs typeface="Courier New"/>
              </a:rPr>
              <a:t>xcassets</a:t>
            </a:r>
            <a:r>
              <a:rPr lang="en-US" sz="1050" dirty="0">
                <a:latin typeface="Courier New"/>
                <a:cs typeface="Courier New"/>
              </a:rPr>
              <a:t>) </a:t>
            </a:r>
          </a:p>
          <a:p>
            <a:pPr lvl="1" indent="0">
              <a:buNone/>
            </a:pPr>
            <a:r>
              <a:rPr lang="en-US" sz="1050" dirty="0">
                <a:latin typeface="Courier New"/>
                <a:cs typeface="Courier New"/>
              </a:rPr>
              <a:t>QMAKE_BUNDLE_DATA += </a:t>
            </a:r>
            <a:r>
              <a:rPr lang="en-US" sz="1050" dirty="0" err="1">
                <a:latin typeface="Courier New"/>
                <a:cs typeface="Courier New"/>
              </a:rPr>
              <a:t>assets_catalogs</a:t>
            </a:r>
            <a:endParaRPr lang="en-US" sz="1050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Application icon must be deployed in the bundle and defined in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info.plist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file using </a:t>
            </a:r>
            <a:r>
              <a:rPr lang="en-US" dirty="0" err="1">
                <a:latin typeface="Courier New"/>
                <a:cs typeface="Courier New"/>
              </a:rPr>
              <a:t>CFBundleIconFiles</a:t>
            </a:r>
            <a:r>
              <a:rPr lang="en-US" dirty="0"/>
              <a:t> key</a:t>
            </a:r>
          </a:p>
          <a:p>
            <a:endParaRPr lang="en-US" dirty="0"/>
          </a:p>
          <a:p>
            <a:r>
              <a:rPr lang="en-US" dirty="0" err="1"/>
              <a:t>Xcode</a:t>
            </a:r>
            <a:r>
              <a:rPr lang="en-US" dirty="0"/>
              <a:t> provides functionality to publish the 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ED9FF0-81AA-874A-9D44-11FC06F0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7" y="1234731"/>
            <a:ext cx="3207105" cy="1622769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75E895E-BC51-1946-85AA-5AE0016F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7" y="2859598"/>
            <a:ext cx="3240359" cy="2296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5069A00-A18B-4746-859A-5D8EDB0A3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1188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D7E942-DE0C-7444-BA7B-C371FA79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©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683D178-98AA-4574-9EAA-8EB007C5517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WinRT – Setup &amp; Deployment 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10 with MSVC 2015 or newer needed</a:t>
            </a:r>
          </a:p>
          <a:p>
            <a:r>
              <a:rPr lang="en-US" dirty="0"/>
              <a:t>Development in </a:t>
            </a:r>
            <a:r>
              <a:rPr lang="en-US" dirty="0" err="1"/>
              <a:t>Qt</a:t>
            </a:r>
            <a:r>
              <a:rPr lang="en-US" dirty="0"/>
              <a:t> Creator or Visual Studio</a:t>
            </a:r>
          </a:p>
          <a:p>
            <a:pPr lvl="1"/>
            <a:r>
              <a:rPr lang="en-US" dirty="0"/>
              <a:t>No special project conversion needed</a:t>
            </a:r>
          </a:p>
          <a:p>
            <a:pPr lvl="1"/>
            <a:r>
              <a:rPr lang="en-US" dirty="0"/>
              <a:t>Create a VS project with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qmake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&gt;.pro</a:t>
            </a:r>
          </a:p>
          <a:p>
            <a:pPr lvl="1"/>
            <a:endParaRPr lang="en-US" dirty="0"/>
          </a:p>
          <a:p>
            <a:r>
              <a:rPr lang="en-US" dirty="0"/>
              <a:t>Deployment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windowdeployqt</a:t>
            </a:r>
            <a:r>
              <a:rPr lang="en-US" dirty="0"/>
              <a:t> tool, which will add </a:t>
            </a:r>
            <a:r>
              <a:rPr lang="en-US" dirty="0" err="1"/>
              <a:t>Qt</a:t>
            </a:r>
            <a:r>
              <a:rPr lang="en-US" dirty="0"/>
              <a:t> libraries and dependencies to the package </a:t>
            </a:r>
          </a:p>
          <a:p>
            <a:pPr lvl="1"/>
            <a:r>
              <a:rPr lang="fi-FI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qmake</a:t>
            </a:r>
            <a:r>
              <a:rPr lang="fi-FI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fi-FI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fi-FI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</a:t>
            </a:r>
            <a:r>
              <a:rPr lang="fi-FI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i-FI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fi-FI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fi-FI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&gt;.pro "CONFIG+=</a:t>
            </a:r>
            <a:r>
              <a:rPr lang="fi-FI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windeployqt</a:t>
            </a:r>
            <a:r>
              <a:rPr lang="fi-FI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fi-FI" dirty="0" err="1"/>
              <a:t>WinRT</a:t>
            </a:r>
            <a:r>
              <a:rPr lang="fi-FI" dirty="0"/>
              <a:t> </a:t>
            </a:r>
            <a:r>
              <a:rPr lang="fi-FI" dirty="0" err="1"/>
              <a:t>Runner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install</a:t>
            </a:r>
            <a:r>
              <a:rPr lang="fi-FI" dirty="0"/>
              <a:t> and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package</a:t>
            </a:r>
            <a:r>
              <a:rPr lang="fi-FI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6698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62732</TotalTime>
  <Words>3137</Words>
  <Application>Microsoft Macintosh PowerPoint</Application>
  <PresentationFormat>On-screen Show (16:10)</PresentationFormat>
  <Paragraphs>671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ＭＳ Ｐゴシック</vt:lpstr>
      <vt:lpstr>ＭＳ Ｐゴシック</vt:lpstr>
      <vt:lpstr>STSong</vt:lpstr>
      <vt:lpstr>Arial</vt:lpstr>
      <vt:lpstr>Calibri</vt:lpstr>
      <vt:lpstr>Courier New</vt:lpstr>
      <vt:lpstr>Open Sans</vt:lpstr>
      <vt:lpstr>Open Sans Light</vt:lpstr>
      <vt:lpstr>Verdana</vt:lpstr>
      <vt:lpstr>Default Theme</vt:lpstr>
      <vt:lpstr>Mobile Edition</vt:lpstr>
      <vt:lpstr>Contents</vt:lpstr>
      <vt:lpstr>Getting Started </vt:lpstr>
      <vt:lpstr>Contents</vt:lpstr>
      <vt:lpstr>Android – Setup </vt:lpstr>
      <vt:lpstr>Android – Deployment </vt:lpstr>
      <vt:lpstr>iOS – Setup </vt:lpstr>
      <vt:lpstr>iOS – Deployment </vt:lpstr>
      <vt:lpstr>WinRT – Setup &amp; Deployment  </vt:lpstr>
      <vt:lpstr>Qt in Mobile Platforms</vt:lpstr>
      <vt:lpstr>Qt in Mobile Platforms</vt:lpstr>
      <vt:lpstr>Feature Parity </vt:lpstr>
      <vt:lpstr>Mobile User Experience </vt:lpstr>
      <vt:lpstr>Application Lifecycle and Persistent Data</vt:lpstr>
      <vt:lpstr>Application States</vt:lpstr>
      <vt:lpstr>Variations </vt:lpstr>
      <vt:lpstr>Mobile APIs</vt:lpstr>
      <vt:lpstr>Mobile APIs – Architectures  </vt:lpstr>
      <vt:lpstr>Mobile API Usage – Sensors  </vt:lpstr>
      <vt:lpstr>Mobile API Usage – In-App Purchasing   </vt:lpstr>
      <vt:lpstr>Mobile API Usage – In-App Purchasing   </vt:lpstr>
      <vt:lpstr>Qt Positioning</vt:lpstr>
      <vt:lpstr>Qt Positioning – Location and Address</vt:lpstr>
      <vt:lpstr>Location Backend Abstraction – Plugin </vt:lpstr>
      <vt:lpstr>Location – Map</vt:lpstr>
      <vt:lpstr>Location – Places &amp; Routes </vt:lpstr>
      <vt:lpstr>Connectivity</vt:lpstr>
      <vt:lpstr>NFC</vt:lpstr>
      <vt:lpstr>Bluetooth</vt:lpstr>
      <vt:lpstr>QBluetoothServiceInfo </vt:lpstr>
      <vt:lpstr>Bluetooth</vt:lpstr>
      <vt:lpstr>Bluetooth QML Client</vt:lpstr>
      <vt:lpstr>Bluetooth QML Client</vt:lpstr>
      <vt:lpstr>Native API Access</vt:lpstr>
      <vt:lpstr>Native Android Apps – Application Components </vt:lpstr>
      <vt:lpstr>Android Activity</vt:lpstr>
      <vt:lpstr>Qt Android Apps </vt:lpstr>
      <vt:lpstr>Native APIs Android </vt:lpstr>
      <vt:lpstr>Arguments and Return Types in Signatures </vt:lpstr>
      <vt:lpstr>Java Class </vt:lpstr>
      <vt:lpstr>JNI – Calling Java Methods from C++</vt:lpstr>
      <vt:lpstr>JNI – Calling C++ Methods from Java</vt:lpstr>
      <vt:lpstr>Custom Activity </vt:lpstr>
      <vt:lpstr>Intents</vt:lpstr>
      <vt:lpstr>Qt Android Extras </vt:lpstr>
      <vt:lpstr>iOS</vt:lpstr>
      <vt:lpstr>Native Apps iOS</vt:lpstr>
      <vt:lpstr>Qt iOS Apps</vt:lpstr>
      <vt:lpstr>Native APIs iOS</vt:lpstr>
      <vt:lpstr>Native APIs iOS</vt:lpstr>
      <vt:lpstr>Thank You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684</cp:revision>
  <dcterms:created xsi:type="dcterms:W3CDTF">2014-12-12T08:34:31Z</dcterms:created>
  <dcterms:modified xsi:type="dcterms:W3CDTF">2018-03-12T07:37:24Z</dcterms:modified>
</cp:coreProperties>
</file>